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92" r:id="rId8"/>
    <p:sldId id="293" r:id="rId9"/>
    <p:sldId id="262" r:id="rId10"/>
    <p:sldId id="294" r:id="rId11"/>
    <p:sldId id="295" r:id="rId12"/>
    <p:sldId id="263" r:id="rId13"/>
    <p:sldId id="264" r:id="rId14"/>
    <p:sldId id="265" r:id="rId15"/>
    <p:sldId id="266"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96" r:id="rId30"/>
    <p:sldId id="281" r:id="rId31"/>
    <p:sldId id="282" r:id="rId32"/>
    <p:sldId id="283" r:id="rId33"/>
    <p:sldId id="284" r:id="rId34"/>
    <p:sldId id="285" r:id="rId35"/>
    <p:sldId id="287" r:id="rId36"/>
    <p:sldId id="286" r:id="rId37"/>
    <p:sldId id="288" r:id="rId38"/>
    <p:sldId id="289" r:id="rId39"/>
    <p:sldId id="290" r:id="rId40"/>
    <p:sldId id="291" r:id="rId41"/>
  </p:sldIdLst>
  <p:sldSz cx="9144000" cy="6858000" type="screen4x3"/>
  <p:notesSz cx="6858000" cy="9144000"/>
  <p:defaultTextStyle>
    <a:defPPr>
      <a:defRPr lang="es-P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autoAdjust="0"/>
    <p:restoredTop sz="94622" autoAdjust="0"/>
  </p:normalViewPr>
  <p:slideViewPr>
    <p:cSldViewPr>
      <p:cViewPr varScale="1">
        <p:scale>
          <a:sx n="68" d="100"/>
          <a:sy n="68" d="100"/>
        </p:scale>
        <p:origin x="1428"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Ref idx="1003">
        <a:schemeClr val="bg1"/>
      </p:bgRef>
    </p:bg>
    <p:spTree>
      <p:nvGrpSpPr>
        <p:cNvPr id="1" name=""/>
        <p:cNvGrpSpPr/>
        <p:nvPr/>
      </p:nvGrpSpPr>
      <p:grpSpPr>
        <a:xfrm>
          <a:off x="0" y="0"/>
          <a:ext cx="0" cy="0"/>
          <a:chOff x="0" y="0"/>
          <a:chExt cx="0" cy="0"/>
        </a:xfrm>
      </p:grpSpPr>
      <p:sp>
        <p:nvSpPr>
          <p:cNvPr id="12" name="11 Rectángulo"/>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12 Rectángulo redondeado"/>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8 Subtítulo"/>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p:txBody>
          <a:bodyPr/>
          <a:lstStyle/>
          <a:p>
            <a:fld id="{F3F6589D-E0B0-4C17-B087-C0B9F93B284E}" type="datetimeFigureOut">
              <a:rPr lang="es-PE" smtClean="0"/>
              <a:pPr/>
              <a:t>1/04/2018</a:t>
            </a:fld>
            <a:endParaRPr lang="es-PE"/>
          </a:p>
        </p:txBody>
      </p:sp>
      <p:sp>
        <p:nvSpPr>
          <p:cNvPr id="17" name="16 Marcador de pie de página"/>
          <p:cNvSpPr>
            <a:spLocks noGrp="1"/>
          </p:cNvSpPr>
          <p:nvPr>
            <p:ph type="ftr" sz="quarter" idx="11"/>
          </p:nvPr>
        </p:nvSpPr>
        <p:spPr/>
        <p:txBody>
          <a:bodyPr/>
          <a:lstStyle/>
          <a:p>
            <a:endParaRPr lang="es-PE"/>
          </a:p>
        </p:txBody>
      </p:sp>
      <p:sp>
        <p:nvSpPr>
          <p:cNvPr id="29" name="28 Marcador de número de diapositiva"/>
          <p:cNvSpPr>
            <a:spLocks noGrp="1"/>
          </p:cNvSpPr>
          <p:nvPr>
            <p:ph type="sldNum" sz="quarter" idx="12"/>
          </p:nvPr>
        </p:nvSpPr>
        <p:spPr/>
        <p:txBody>
          <a:bodyPr lIns="0" tIns="0" rIns="0" bIns="0">
            <a:noAutofit/>
          </a:bodyPr>
          <a:lstStyle>
            <a:lvl1pPr>
              <a:defRPr sz="1400">
                <a:solidFill>
                  <a:srgbClr val="FFFFFF"/>
                </a:solidFill>
              </a:defRPr>
            </a:lvl1pPr>
          </a:lstStyle>
          <a:p>
            <a:fld id="{C56B5C94-2C97-4F35-BACC-93BD66A9E736}" type="slidenum">
              <a:rPr lang="es-PE" smtClean="0"/>
              <a:pPr/>
              <a:t>‹Nº›</a:t>
            </a:fld>
            <a:endParaRPr lang="es-PE"/>
          </a:p>
        </p:txBody>
      </p:sp>
      <p:sp>
        <p:nvSpPr>
          <p:cNvPr id="7" name="6 Rectángulo"/>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9 Rectángulo"/>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Rectángulo"/>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7 Título"/>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s-ES"/>
              <a:t>Haga clic para modificar el estilo de título del patrón</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4" name="3 Marcador de fecha"/>
          <p:cNvSpPr>
            <a:spLocks noGrp="1"/>
          </p:cNvSpPr>
          <p:nvPr>
            <p:ph type="dt" sz="half" idx="10"/>
          </p:nvPr>
        </p:nvSpPr>
        <p:spPr/>
        <p:txBody>
          <a:bodyPr/>
          <a:lstStyle/>
          <a:p>
            <a:fld id="{F3F6589D-E0B0-4C17-B087-C0B9F93B284E}" type="datetimeFigureOut">
              <a:rPr lang="es-PE" smtClean="0"/>
              <a:pPr/>
              <a:t>1/04/2018</a:t>
            </a:fld>
            <a:endParaRPr lang="es-PE"/>
          </a:p>
        </p:txBody>
      </p:sp>
      <p:sp>
        <p:nvSpPr>
          <p:cNvPr id="5" name="4 Marcador de pie de página"/>
          <p:cNvSpPr>
            <a:spLocks noGrp="1"/>
          </p:cNvSpPr>
          <p:nvPr>
            <p:ph type="ftr" sz="quarter" idx="11"/>
          </p:nvPr>
        </p:nvSpPr>
        <p:spPr/>
        <p:txBody>
          <a:bodyPr/>
          <a:lstStyle/>
          <a:p>
            <a:endParaRPr lang="es-PE"/>
          </a:p>
        </p:txBody>
      </p:sp>
      <p:sp>
        <p:nvSpPr>
          <p:cNvPr id="6" name="5 Marcador de número de diapositiva"/>
          <p:cNvSpPr>
            <a:spLocks noGrp="1"/>
          </p:cNvSpPr>
          <p:nvPr>
            <p:ph type="sldNum" sz="quarter" idx="12"/>
          </p:nvPr>
        </p:nvSpPr>
        <p:spPr/>
        <p:txBody>
          <a:bodyPr/>
          <a:lstStyle/>
          <a:p>
            <a:fld id="{C56B5C94-2C97-4F35-BACC-93BD66A9E736}" type="slidenum">
              <a:rPr lang="es-PE" smtClean="0"/>
              <a:pPr/>
              <a:t>‹Nº›</a:t>
            </a:fld>
            <a:endParaRPr lang="es-PE"/>
          </a:p>
        </p:txBody>
      </p:sp>
      <p:sp>
        <p:nvSpPr>
          <p:cNvPr id="8" name="7 Marcador de contenido"/>
          <p:cNvSpPr>
            <a:spLocks noGrp="1"/>
          </p:cNvSpPr>
          <p:nvPr>
            <p:ph sz="quarter" idx="1"/>
          </p:nvPr>
        </p:nvSpPr>
        <p:spPr>
          <a:xfrm>
            <a:off x="914400" y="1447800"/>
            <a:ext cx="7772400" cy="4572000"/>
          </a:xfrm>
        </p:spPr>
        <p:txBody>
          <a:bodyPr vert="horz"/>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3">
        <a:schemeClr val="bg1"/>
      </p:bgRef>
    </p:bg>
    <p:spTree>
      <p:nvGrpSpPr>
        <p:cNvPr id="1" name=""/>
        <p:cNvGrpSpPr/>
        <p:nvPr/>
      </p:nvGrpSpPr>
      <p:grpSpPr>
        <a:xfrm>
          <a:off x="0" y="0"/>
          <a:ext cx="0" cy="0"/>
          <a:chOff x="0" y="0"/>
          <a:chExt cx="0" cy="0"/>
        </a:xfrm>
      </p:grpSpPr>
      <p:sp>
        <p:nvSpPr>
          <p:cNvPr id="11" name="10 Rectángulo"/>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9 Rectángulo redondeado"/>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1 Título"/>
          <p:cNvSpPr>
            <a:spLocks noGrp="1"/>
          </p:cNvSpPr>
          <p:nvPr>
            <p:ph type="title"/>
          </p:nvPr>
        </p:nvSpPr>
        <p:spPr>
          <a:xfrm>
            <a:off x="722313" y="952500"/>
            <a:ext cx="7772400" cy="1362075"/>
          </a:xfrm>
        </p:spPr>
        <p:txBody>
          <a:bodyPr anchor="b" anchorCtr="0"/>
          <a:lstStyle>
            <a:lvl1pPr algn="l">
              <a:buNone/>
              <a:defRPr sz="4000" b="0" cap="none"/>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p:txBody>
          <a:bodyPr/>
          <a:lstStyle/>
          <a:p>
            <a:fld id="{F3F6589D-E0B0-4C17-B087-C0B9F93B284E}" type="datetimeFigureOut">
              <a:rPr lang="es-PE" smtClean="0"/>
              <a:pPr/>
              <a:t>1/04/2018</a:t>
            </a:fld>
            <a:endParaRPr lang="es-PE"/>
          </a:p>
        </p:txBody>
      </p:sp>
      <p:sp>
        <p:nvSpPr>
          <p:cNvPr id="5" name="4 Marcador de pie de página"/>
          <p:cNvSpPr>
            <a:spLocks noGrp="1"/>
          </p:cNvSpPr>
          <p:nvPr>
            <p:ph type="ftr" sz="quarter" idx="11"/>
          </p:nvPr>
        </p:nvSpPr>
        <p:spPr>
          <a:xfrm>
            <a:off x="800100" y="6172200"/>
            <a:ext cx="4000500" cy="457200"/>
          </a:xfrm>
        </p:spPr>
        <p:txBody>
          <a:bodyPr/>
          <a:lstStyle/>
          <a:p>
            <a:endParaRPr lang="es-PE"/>
          </a:p>
        </p:txBody>
      </p:sp>
      <p:sp>
        <p:nvSpPr>
          <p:cNvPr id="7" name="6 Rectángulo"/>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7 Rectángulo"/>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8 Rectángulo"/>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5 Marcador de número de diapositiva"/>
          <p:cNvSpPr>
            <a:spLocks noGrp="1"/>
          </p:cNvSpPr>
          <p:nvPr>
            <p:ph type="sldNum" sz="quarter" idx="12"/>
          </p:nvPr>
        </p:nvSpPr>
        <p:spPr>
          <a:xfrm>
            <a:off x="146304" y="6208776"/>
            <a:ext cx="457200" cy="457200"/>
          </a:xfrm>
        </p:spPr>
        <p:txBody>
          <a:bodyPr/>
          <a:lstStyle/>
          <a:p>
            <a:fld id="{C56B5C94-2C97-4F35-BACC-93BD66A9E736}" type="slidenum">
              <a:rPr lang="es-PE" smtClean="0"/>
              <a:pPr/>
              <a:t>‹Nº›</a:t>
            </a:fld>
            <a:endParaRPr lang="es-PE"/>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F3F6589D-E0B0-4C17-B087-C0B9F93B284E}" type="datetimeFigureOut">
              <a:rPr lang="es-PE" smtClean="0"/>
              <a:pPr/>
              <a:t>1/04/2018</a:t>
            </a:fld>
            <a:endParaRPr lang="es-PE"/>
          </a:p>
        </p:txBody>
      </p:sp>
      <p:sp>
        <p:nvSpPr>
          <p:cNvPr id="6" name="5 Marcador de pie de página"/>
          <p:cNvSpPr>
            <a:spLocks noGrp="1"/>
          </p:cNvSpPr>
          <p:nvPr>
            <p:ph type="ftr" sz="quarter" idx="11"/>
          </p:nvPr>
        </p:nvSpPr>
        <p:spPr/>
        <p:txBody>
          <a:bodyPr/>
          <a:lstStyle/>
          <a:p>
            <a:endParaRPr lang="es-PE"/>
          </a:p>
        </p:txBody>
      </p:sp>
      <p:sp>
        <p:nvSpPr>
          <p:cNvPr id="7" name="6 Marcador de número de diapositiva"/>
          <p:cNvSpPr>
            <a:spLocks noGrp="1"/>
          </p:cNvSpPr>
          <p:nvPr>
            <p:ph type="sldNum" sz="quarter" idx="12"/>
          </p:nvPr>
        </p:nvSpPr>
        <p:spPr/>
        <p:txBody>
          <a:bodyPr/>
          <a:lstStyle/>
          <a:p>
            <a:fld id="{C56B5C94-2C97-4F35-BACC-93BD66A9E736}" type="slidenum">
              <a:rPr lang="es-PE" smtClean="0"/>
              <a:pPr/>
              <a:t>‹Nº›</a:t>
            </a:fld>
            <a:endParaRPr lang="es-PE"/>
          </a:p>
        </p:txBody>
      </p:sp>
      <p:sp>
        <p:nvSpPr>
          <p:cNvPr id="9" name="8 Marcador de contenido"/>
          <p:cNvSpPr>
            <a:spLocks noGrp="1"/>
          </p:cNvSpPr>
          <p:nvPr>
            <p:ph sz="quarter" idx="1"/>
          </p:nvPr>
        </p:nvSpPr>
        <p:spPr>
          <a:xfrm>
            <a:off x="914400" y="1447800"/>
            <a:ext cx="3749040" cy="4572000"/>
          </a:xfrm>
        </p:spPr>
        <p:txBody>
          <a:bodyPr vert="horz"/>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933950" y="1447800"/>
            <a:ext cx="3749040" cy="4572000"/>
          </a:xfrm>
        </p:spPr>
        <p:txBody>
          <a:bodyPr vert="horz"/>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914400" y="273050"/>
            <a:ext cx="7772400" cy="1143000"/>
          </a:xfrm>
        </p:spPr>
        <p:txBody>
          <a:bodyPr anchor="b" anchorCtr="0"/>
          <a:lstStyle>
            <a:lvl1pPr>
              <a:defRPr/>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s-ES"/>
              <a:t>Haga clic para modificar el estilo de texto del patrón</a:t>
            </a:r>
          </a:p>
        </p:txBody>
      </p:sp>
      <p:sp>
        <p:nvSpPr>
          <p:cNvPr id="4" name="3 Marcador de texto"/>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s-ES"/>
              <a:t>Haga clic para modificar el estilo de texto del patrón</a:t>
            </a:r>
          </a:p>
        </p:txBody>
      </p:sp>
      <p:sp>
        <p:nvSpPr>
          <p:cNvPr id="7" name="6 Marcador de fecha"/>
          <p:cNvSpPr>
            <a:spLocks noGrp="1"/>
          </p:cNvSpPr>
          <p:nvPr>
            <p:ph type="dt" sz="half" idx="10"/>
          </p:nvPr>
        </p:nvSpPr>
        <p:spPr/>
        <p:txBody>
          <a:bodyPr/>
          <a:lstStyle/>
          <a:p>
            <a:fld id="{F3F6589D-E0B0-4C17-B087-C0B9F93B284E}" type="datetimeFigureOut">
              <a:rPr lang="es-PE" smtClean="0"/>
              <a:pPr/>
              <a:t>1/04/2018</a:t>
            </a:fld>
            <a:endParaRPr lang="es-PE"/>
          </a:p>
        </p:txBody>
      </p:sp>
      <p:sp>
        <p:nvSpPr>
          <p:cNvPr id="8" name="7 Marcador de pie de página"/>
          <p:cNvSpPr>
            <a:spLocks noGrp="1"/>
          </p:cNvSpPr>
          <p:nvPr>
            <p:ph type="ftr" sz="quarter" idx="11"/>
          </p:nvPr>
        </p:nvSpPr>
        <p:spPr/>
        <p:txBody>
          <a:bodyPr/>
          <a:lstStyle/>
          <a:p>
            <a:endParaRPr lang="es-PE"/>
          </a:p>
        </p:txBody>
      </p:sp>
      <p:sp>
        <p:nvSpPr>
          <p:cNvPr id="9" name="8 Marcador de número de diapositiva"/>
          <p:cNvSpPr>
            <a:spLocks noGrp="1"/>
          </p:cNvSpPr>
          <p:nvPr>
            <p:ph type="sldNum" sz="quarter" idx="12"/>
          </p:nvPr>
        </p:nvSpPr>
        <p:spPr/>
        <p:txBody>
          <a:bodyPr/>
          <a:lstStyle/>
          <a:p>
            <a:fld id="{C56B5C94-2C97-4F35-BACC-93BD66A9E736}" type="slidenum">
              <a:rPr lang="es-PE" smtClean="0"/>
              <a:pPr/>
              <a:t>‹Nº›</a:t>
            </a:fld>
            <a:endParaRPr lang="es-PE"/>
          </a:p>
        </p:txBody>
      </p:sp>
      <p:sp>
        <p:nvSpPr>
          <p:cNvPr id="11" name="10 Marcador de contenido"/>
          <p:cNvSpPr>
            <a:spLocks noGrp="1"/>
          </p:cNvSpPr>
          <p:nvPr>
            <p:ph sz="half" idx="2"/>
          </p:nvPr>
        </p:nvSpPr>
        <p:spPr>
          <a:xfrm>
            <a:off x="914400" y="2247900"/>
            <a:ext cx="3733800" cy="3886200"/>
          </a:xfrm>
        </p:spPr>
        <p:txBody>
          <a:bodyPr vert="horz"/>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half" idx="4"/>
          </p:nvPr>
        </p:nvSpPr>
        <p:spPr>
          <a:xfrm>
            <a:off x="4953000" y="2247900"/>
            <a:ext cx="3733800" cy="3886200"/>
          </a:xfrm>
        </p:spPr>
        <p:txBody>
          <a:bodyPr vert="horz"/>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fecha"/>
          <p:cNvSpPr>
            <a:spLocks noGrp="1"/>
          </p:cNvSpPr>
          <p:nvPr>
            <p:ph type="dt" sz="half" idx="10"/>
          </p:nvPr>
        </p:nvSpPr>
        <p:spPr/>
        <p:txBody>
          <a:bodyPr/>
          <a:lstStyle/>
          <a:p>
            <a:fld id="{F3F6589D-E0B0-4C17-B087-C0B9F93B284E}" type="datetimeFigureOut">
              <a:rPr lang="es-PE" smtClean="0"/>
              <a:pPr/>
              <a:t>1/04/2018</a:t>
            </a:fld>
            <a:endParaRPr lang="es-PE"/>
          </a:p>
        </p:txBody>
      </p:sp>
      <p:sp>
        <p:nvSpPr>
          <p:cNvPr id="4" name="3 Marcador de pie de página"/>
          <p:cNvSpPr>
            <a:spLocks noGrp="1"/>
          </p:cNvSpPr>
          <p:nvPr>
            <p:ph type="ftr" sz="quarter" idx="11"/>
          </p:nvPr>
        </p:nvSpPr>
        <p:spPr/>
        <p:txBody>
          <a:bodyPr/>
          <a:lstStyle/>
          <a:p>
            <a:endParaRPr lang="es-PE"/>
          </a:p>
        </p:txBody>
      </p:sp>
      <p:sp>
        <p:nvSpPr>
          <p:cNvPr id="5" name="4 Marcador de número de diapositiva"/>
          <p:cNvSpPr>
            <a:spLocks noGrp="1"/>
          </p:cNvSpPr>
          <p:nvPr>
            <p:ph type="sldNum" sz="quarter" idx="12"/>
          </p:nvPr>
        </p:nvSpPr>
        <p:spPr/>
        <p:txBody>
          <a:bodyPr/>
          <a:lstStyle/>
          <a:p>
            <a:fld id="{C56B5C94-2C97-4F35-BACC-93BD66A9E736}" type="slidenum">
              <a:rPr lang="es-PE" smtClean="0"/>
              <a:pPr/>
              <a:t>‹Nº›</a:t>
            </a:fld>
            <a:endParaRPr lang="es-P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F3F6589D-E0B0-4C17-B087-C0B9F93B284E}" type="datetimeFigureOut">
              <a:rPr lang="es-PE" smtClean="0"/>
              <a:pPr/>
              <a:t>1/04/2018</a:t>
            </a:fld>
            <a:endParaRPr lang="es-PE"/>
          </a:p>
        </p:txBody>
      </p:sp>
      <p:sp>
        <p:nvSpPr>
          <p:cNvPr id="3" name="2 Marcador de pie de página"/>
          <p:cNvSpPr>
            <a:spLocks noGrp="1"/>
          </p:cNvSpPr>
          <p:nvPr>
            <p:ph type="ftr" sz="quarter" idx="11"/>
          </p:nvPr>
        </p:nvSpPr>
        <p:spPr/>
        <p:txBody>
          <a:bodyPr/>
          <a:lstStyle/>
          <a:p>
            <a:endParaRPr lang="es-PE"/>
          </a:p>
        </p:txBody>
      </p:sp>
      <p:sp>
        <p:nvSpPr>
          <p:cNvPr id="4" name="3 Marcador de número de diapositiva"/>
          <p:cNvSpPr>
            <a:spLocks noGrp="1"/>
          </p:cNvSpPr>
          <p:nvPr>
            <p:ph type="sldNum" sz="quarter" idx="12"/>
          </p:nvPr>
        </p:nvSpPr>
        <p:spPr/>
        <p:txBody>
          <a:bodyPr/>
          <a:lstStyle/>
          <a:p>
            <a:fld id="{C56B5C94-2C97-4F35-BACC-93BD66A9E736}" type="slidenum">
              <a:rPr lang="es-PE" smtClean="0"/>
              <a:pPr/>
              <a:t>‹Nº›</a:t>
            </a:fld>
            <a:endParaRPr lang="es-P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8" name="7 Rectángulo"/>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8 Rectángulo redondeado"/>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1 Título"/>
          <p:cNvSpPr>
            <a:spLocks noGrp="1"/>
          </p:cNvSpPr>
          <p:nvPr>
            <p:ph type="title"/>
          </p:nvPr>
        </p:nvSpPr>
        <p:spPr>
          <a:xfrm>
            <a:off x="914400" y="273050"/>
            <a:ext cx="7772400" cy="1143000"/>
          </a:xfrm>
        </p:spPr>
        <p:txBody>
          <a:bodyPr anchor="b" anchorCtr="0"/>
          <a:lstStyle>
            <a:lvl1pPr algn="l">
              <a:buNone/>
              <a:defRPr sz="4000" b="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5" name="4 Marcador de fecha"/>
          <p:cNvSpPr>
            <a:spLocks noGrp="1"/>
          </p:cNvSpPr>
          <p:nvPr>
            <p:ph type="dt" sz="half" idx="10"/>
          </p:nvPr>
        </p:nvSpPr>
        <p:spPr/>
        <p:txBody>
          <a:bodyPr/>
          <a:lstStyle/>
          <a:p>
            <a:fld id="{F3F6589D-E0B0-4C17-B087-C0B9F93B284E}" type="datetimeFigureOut">
              <a:rPr lang="es-PE" smtClean="0"/>
              <a:pPr/>
              <a:t>1/04/2018</a:t>
            </a:fld>
            <a:endParaRPr lang="es-PE"/>
          </a:p>
        </p:txBody>
      </p:sp>
      <p:sp>
        <p:nvSpPr>
          <p:cNvPr id="6" name="5 Marcador de pie de página"/>
          <p:cNvSpPr>
            <a:spLocks noGrp="1"/>
          </p:cNvSpPr>
          <p:nvPr>
            <p:ph type="ftr" sz="quarter" idx="11"/>
          </p:nvPr>
        </p:nvSpPr>
        <p:spPr/>
        <p:txBody>
          <a:bodyPr/>
          <a:lstStyle/>
          <a:p>
            <a:endParaRPr lang="es-PE"/>
          </a:p>
        </p:txBody>
      </p:sp>
      <p:sp>
        <p:nvSpPr>
          <p:cNvPr id="7" name="6 Marcador de número de diapositiva"/>
          <p:cNvSpPr>
            <a:spLocks noGrp="1"/>
          </p:cNvSpPr>
          <p:nvPr>
            <p:ph type="sldNum" sz="quarter" idx="12"/>
          </p:nvPr>
        </p:nvSpPr>
        <p:spPr/>
        <p:txBody>
          <a:bodyPr/>
          <a:lstStyle/>
          <a:p>
            <a:fld id="{C56B5C94-2C97-4F35-BACC-93BD66A9E736}" type="slidenum">
              <a:rPr lang="es-PE" smtClean="0"/>
              <a:pPr/>
              <a:t>‹Nº›</a:t>
            </a:fld>
            <a:endParaRPr lang="es-PE"/>
          </a:p>
        </p:txBody>
      </p:sp>
      <p:sp>
        <p:nvSpPr>
          <p:cNvPr id="11" name="10 Marcador de contenido"/>
          <p:cNvSpPr>
            <a:spLocks noGrp="1"/>
          </p:cNvSpPr>
          <p:nvPr>
            <p:ph sz="quarter" idx="1"/>
          </p:nvPr>
        </p:nvSpPr>
        <p:spPr>
          <a:xfrm>
            <a:off x="2971800" y="1600200"/>
            <a:ext cx="5715000" cy="4495800"/>
          </a:xfrm>
        </p:spPr>
        <p:txBody>
          <a:bodyPr vert="horz"/>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s-ES"/>
              <a:t>Haga clic para modificar el estilo de título del patrón</a:t>
            </a:r>
            <a:endParaRPr kumimoji="0" lang="en-US"/>
          </a:p>
        </p:txBody>
      </p:sp>
      <p:sp>
        <p:nvSpPr>
          <p:cNvPr id="4" name="3 Marcador de texto"/>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5" name="4 Marcador de fecha"/>
          <p:cNvSpPr>
            <a:spLocks noGrp="1"/>
          </p:cNvSpPr>
          <p:nvPr>
            <p:ph type="dt" sz="half" idx="10"/>
          </p:nvPr>
        </p:nvSpPr>
        <p:spPr/>
        <p:txBody>
          <a:bodyPr/>
          <a:lstStyle/>
          <a:p>
            <a:fld id="{F3F6589D-E0B0-4C17-B087-C0B9F93B284E}" type="datetimeFigureOut">
              <a:rPr lang="es-PE" smtClean="0"/>
              <a:pPr/>
              <a:t>1/04/2018</a:t>
            </a:fld>
            <a:endParaRPr lang="es-PE"/>
          </a:p>
        </p:txBody>
      </p:sp>
      <p:sp>
        <p:nvSpPr>
          <p:cNvPr id="6" name="5 Marcador de pie de página"/>
          <p:cNvSpPr>
            <a:spLocks noGrp="1"/>
          </p:cNvSpPr>
          <p:nvPr>
            <p:ph type="ftr" sz="quarter" idx="11"/>
          </p:nvPr>
        </p:nvSpPr>
        <p:spPr>
          <a:xfrm>
            <a:off x="914400" y="6172200"/>
            <a:ext cx="3886200" cy="457200"/>
          </a:xfrm>
        </p:spPr>
        <p:txBody>
          <a:bodyPr/>
          <a:lstStyle/>
          <a:p>
            <a:endParaRPr lang="es-PE"/>
          </a:p>
        </p:txBody>
      </p:sp>
      <p:sp>
        <p:nvSpPr>
          <p:cNvPr id="7" name="6 Marcador de número de diapositiva"/>
          <p:cNvSpPr>
            <a:spLocks noGrp="1"/>
          </p:cNvSpPr>
          <p:nvPr>
            <p:ph type="sldNum" sz="quarter" idx="12"/>
          </p:nvPr>
        </p:nvSpPr>
        <p:spPr>
          <a:xfrm>
            <a:off x="146304" y="6208776"/>
            <a:ext cx="457200" cy="457200"/>
          </a:xfrm>
        </p:spPr>
        <p:txBody>
          <a:bodyPr/>
          <a:lstStyle/>
          <a:p>
            <a:fld id="{C56B5C94-2C97-4F35-BACC-93BD66A9E736}" type="slidenum">
              <a:rPr lang="es-PE" smtClean="0"/>
              <a:pPr/>
              <a:t>‹Nº›</a:t>
            </a:fld>
            <a:endParaRPr lang="es-PE"/>
          </a:p>
        </p:txBody>
      </p:sp>
      <p:sp>
        <p:nvSpPr>
          <p:cNvPr id="11" name="10 Rectángulo"/>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Rectángulo"/>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12 Rectángulo"/>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2 Marcador de posición de imagen"/>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s-ES"/>
              <a:t>Haga clic en el icono para agregar una imagen</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F3F6589D-E0B0-4C17-B087-C0B9F93B284E}" type="datetimeFigureOut">
              <a:rPr lang="es-PE" smtClean="0"/>
              <a:pPr/>
              <a:t>1/04/2018</a:t>
            </a:fld>
            <a:endParaRPr lang="es-PE"/>
          </a:p>
        </p:txBody>
      </p:sp>
      <p:sp>
        <p:nvSpPr>
          <p:cNvPr id="5" name="4 Marcador de pie de página"/>
          <p:cNvSpPr>
            <a:spLocks noGrp="1"/>
          </p:cNvSpPr>
          <p:nvPr>
            <p:ph type="ftr" sz="quarter" idx="11"/>
          </p:nvPr>
        </p:nvSpPr>
        <p:spPr/>
        <p:txBody>
          <a:bodyPr/>
          <a:lstStyle/>
          <a:p>
            <a:endParaRPr lang="es-PE"/>
          </a:p>
        </p:txBody>
      </p:sp>
      <p:sp>
        <p:nvSpPr>
          <p:cNvPr id="6" name="5 Marcador de número de diapositiva"/>
          <p:cNvSpPr>
            <a:spLocks noGrp="1"/>
          </p:cNvSpPr>
          <p:nvPr>
            <p:ph type="sldNum" sz="quarter" idx="12"/>
          </p:nvPr>
        </p:nvSpPr>
        <p:spPr/>
        <p:txBody>
          <a:bodyPr/>
          <a:lstStyle/>
          <a:p>
            <a:fld id="{C56B5C94-2C97-4F35-BACC-93BD66A9E736}" type="slidenum">
              <a:rPr lang="es-PE" smtClean="0"/>
              <a:pPr/>
              <a:t>‹Nº›</a:t>
            </a:fld>
            <a:endParaRPr lang="es-P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41"/>
            <a:ext cx="201168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914400" y="274640"/>
            <a:ext cx="55626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F3F6589D-E0B0-4C17-B087-C0B9F93B284E}" type="datetimeFigureOut">
              <a:rPr lang="es-PE" smtClean="0"/>
              <a:pPr/>
              <a:t>1/04/2018</a:t>
            </a:fld>
            <a:endParaRPr lang="es-PE"/>
          </a:p>
        </p:txBody>
      </p:sp>
      <p:sp>
        <p:nvSpPr>
          <p:cNvPr id="5" name="4 Marcador de pie de página"/>
          <p:cNvSpPr>
            <a:spLocks noGrp="1"/>
          </p:cNvSpPr>
          <p:nvPr>
            <p:ph type="ftr" sz="quarter" idx="11"/>
          </p:nvPr>
        </p:nvSpPr>
        <p:spPr/>
        <p:txBody>
          <a:bodyPr/>
          <a:lstStyle/>
          <a:p>
            <a:endParaRPr lang="es-PE"/>
          </a:p>
        </p:txBody>
      </p:sp>
      <p:sp>
        <p:nvSpPr>
          <p:cNvPr id="6" name="5 Marcador de número de diapositiva"/>
          <p:cNvSpPr>
            <a:spLocks noGrp="1"/>
          </p:cNvSpPr>
          <p:nvPr>
            <p:ph type="sldNum" sz="quarter" idx="12"/>
          </p:nvPr>
        </p:nvSpPr>
        <p:spPr/>
        <p:txBody>
          <a:bodyPr/>
          <a:lstStyle/>
          <a:p>
            <a:fld id="{C56B5C94-2C97-4F35-BACC-93BD66A9E736}" type="slidenum">
              <a:rPr lang="es-PE" smtClean="0"/>
              <a:pPr/>
              <a:t>‹Nº›</a:t>
            </a:fld>
            <a:endParaRPr lang="es-P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8 Rectángulo"/>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7 Rectángulo redondeado"/>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21 Marcador de título"/>
          <p:cNvSpPr>
            <a:spLocks noGrp="1"/>
          </p:cNvSpPr>
          <p:nvPr>
            <p:ph type="title"/>
          </p:nvPr>
        </p:nvSpPr>
        <p:spPr>
          <a:xfrm>
            <a:off x="914400" y="274638"/>
            <a:ext cx="7772400" cy="1143000"/>
          </a:xfrm>
          <a:prstGeom prst="rect">
            <a:avLst/>
          </a:prstGeom>
        </p:spPr>
        <p:txBody>
          <a:bodyPr bIns="91440" anchor="b" anchorCtr="0">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F3F6589D-E0B0-4C17-B087-C0B9F93B284E}" type="datetimeFigureOut">
              <a:rPr lang="es-PE" smtClean="0"/>
              <a:pPr/>
              <a:t>1/04/2018</a:t>
            </a:fld>
            <a:endParaRPr lang="es-PE"/>
          </a:p>
        </p:txBody>
      </p:sp>
      <p:sp>
        <p:nvSpPr>
          <p:cNvPr id="3" name="2 Marcador de pie de página"/>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s-PE"/>
          </a:p>
        </p:txBody>
      </p:sp>
      <p:sp>
        <p:nvSpPr>
          <p:cNvPr id="23" name="22 Marcador de número de diapositiva"/>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C56B5C94-2C97-4F35-BACC-93BD66A9E736}" type="slidenum">
              <a:rPr lang="es-PE" smtClean="0"/>
              <a:pPr/>
              <a:t>‹Nº›</a:t>
            </a:fld>
            <a:endParaRPr lang="es-PE"/>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571472" y="2143116"/>
            <a:ext cx="8072494" cy="2324104"/>
          </a:xfrm>
        </p:spPr>
        <p:txBody>
          <a:bodyPr>
            <a:normAutofit/>
          </a:bodyPr>
          <a:lstStyle/>
          <a:p>
            <a:r>
              <a:rPr lang="es-PE" b="1" dirty="0">
                <a:solidFill>
                  <a:schemeClr val="tx1"/>
                </a:solidFill>
                <a:latin typeface="Arial" pitchFamily="34" charset="0"/>
                <a:cs typeface="Arial" pitchFamily="34" charset="0"/>
              </a:rPr>
              <a:t>     </a:t>
            </a:r>
            <a:endParaRPr lang="es-PE" sz="1500" b="1" dirty="0">
              <a:solidFill>
                <a:schemeClr val="tx1"/>
              </a:solidFill>
              <a:latin typeface="Arial" pitchFamily="34" charset="0"/>
              <a:cs typeface="Arial" pitchFamily="34" charset="0"/>
            </a:endParaRPr>
          </a:p>
          <a:p>
            <a:r>
              <a:rPr lang="es-PE" sz="1500" b="1" dirty="0">
                <a:solidFill>
                  <a:schemeClr val="tx1"/>
                </a:solidFill>
                <a:latin typeface="Arial" pitchFamily="34" charset="0"/>
                <a:cs typeface="Arial" pitchFamily="34" charset="0"/>
              </a:rPr>
              <a:t>            TEMA: INTERRUPTORES Y SECCIONADORES</a:t>
            </a:r>
          </a:p>
          <a:p>
            <a:pPr algn="l"/>
            <a:endParaRPr lang="es-PE" sz="1500" b="1" dirty="0">
              <a:solidFill>
                <a:schemeClr val="tx1"/>
              </a:solidFill>
              <a:latin typeface="Arial" pitchFamily="34" charset="0"/>
              <a:cs typeface="Arial" pitchFamily="34" charset="0"/>
            </a:endParaRPr>
          </a:p>
          <a:p>
            <a:pPr algn="l"/>
            <a:endParaRPr lang="es-PE" sz="1500" b="1" dirty="0">
              <a:solidFill>
                <a:schemeClr val="tx1"/>
              </a:solidFill>
              <a:latin typeface="Arial" pitchFamily="34" charset="0"/>
              <a:cs typeface="Arial" pitchFamily="34" charset="0"/>
            </a:endParaRPr>
          </a:p>
          <a:p>
            <a:pPr algn="l"/>
            <a:r>
              <a:rPr lang="es-PE" sz="1500" b="1" dirty="0">
                <a:solidFill>
                  <a:schemeClr val="tx1"/>
                </a:solidFill>
                <a:latin typeface="Arial" pitchFamily="34" charset="0"/>
                <a:cs typeface="Arial" pitchFamily="34" charset="0"/>
              </a:rPr>
              <a:t>RE</a:t>
            </a:r>
          </a:p>
        </p:txBody>
      </p:sp>
      <p:sp>
        <p:nvSpPr>
          <p:cNvPr id="2" name="1 Título"/>
          <p:cNvSpPr>
            <a:spLocks noGrp="1"/>
          </p:cNvSpPr>
          <p:nvPr>
            <p:ph type="ctrTitle"/>
          </p:nvPr>
        </p:nvSpPr>
        <p:spPr/>
        <p:txBody>
          <a:bodyPr>
            <a:normAutofit fontScale="90000"/>
          </a:bodyPr>
          <a:lstStyle/>
          <a:p>
            <a:r>
              <a:rPr lang="es-PE" dirty="0"/>
              <a:t> </a:t>
            </a:r>
            <a:br>
              <a:rPr lang="es-PE" dirty="0"/>
            </a:br>
            <a:br>
              <a:rPr lang="es-PE" dirty="0"/>
            </a:br>
            <a:br>
              <a:rPr lang="es-PE" dirty="0"/>
            </a:br>
            <a:endParaRPr lang="es-PE" dirty="0"/>
          </a:p>
        </p:txBody>
      </p:sp>
      <p:pic>
        <p:nvPicPr>
          <p:cNvPr id="4" name="3 Imagen" descr="http://upload.wikimedia.org/wikipedia/commons/b/b6/Escudo1UNI.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85852" y="142852"/>
            <a:ext cx="1371600" cy="1813494"/>
          </a:xfrm>
          <a:prstGeom prst="rect">
            <a:avLst/>
          </a:prstGeom>
          <a:noFill/>
          <a:ln>
            <a:noFill/>
          </a:ln>
        </p:spPr>
      </p:pic>
      <p:sp>
        <p:nvSpPr>
          <p:cNvPr id="5" name="4 Rectángulo"/>
          <p:cNvSpPr/>
          <p:nvPr/>
        </p:nvSpPr>
        <p:spPr>
          <a:xfrm>
            <a:off x="2857488" y="285728"/>
            <a:ext cx="4572032" cy="12144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E" dirty="0">
                <a:solidFill>
                  <a:schemeClr val="tx1"/>
                </a:solidFill>
              </a:rPr>
              <a:t>UNIVERSIDAD NACIONAL DE INGENIERÍA</a:t>
            </a:r>
          </a:p>
          <a:p>
            <a:pPr algn="ctr"/>
            <a:r>
              <a:rPr lang="es-PE" dirty="0">
                <a:solidFill>
                  <a:schemeClr val="tx1"/>
                </a:solidFill>
              </a:rPr>
              <a:t>FACULTAD DE MECANICA</a:t>
            </a:r>
          </a:p>
        </p:txBody>
      </p:sp>
      <p:pic>
        <p:nvPicPr>
          <p:cNvPr id="1026" name="Picture 2" descr="C:\Users\carlos\Desktop\Sin título.png"/>
          <p:cNvPicPr>
            <a:picLocks noChangeAspect="1" noChangeArrowheads="1"/>
          </p:cNvPicPr>
          <p:nvPr/>
        </p:nvPicPr>
        <p:blipFill>
          <a:blip r:embed="rId3"/>
          <a:srcRect/>
          <a:stretch>
            <a:fillRect/>
          </a:stretch>
        </p:blipFill>
        <p:spPr bwMode="auto">
          <a:xfrm>
            <a:off x="3143240" y="4071942"/>
            <a:ext cx="3714776" cy="259301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redondeado"/>
          <p:cNvSpPr/>
          <p:nvPr/>
        </p:nvSpPr>
        <p:spPr>
          <a:xfrm>
            <a:off x="1500166" y="571480"/>
            <a:ext cx="6786610" cy="928694"/>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s-PE"/>
          </a:p>
        </p:txBody>
      </p:sp>
      <p:sp>
        <p:nvSpPr>
          <p:cNvPr id="2" name="1 Título"/>
          <p:cNvSpPr>
            <a:spLocks noGrp="1"/>
          </p:cNvSpPr>
          <p:nvPr>
            <p:ph type="title"/>
          </p:nvPr>
        </p:nvSpPr>
        <p:spPr/>
        <p:txBody>
          <a:bodyPr/>
          <a:lstStyle/>
          <a:p>
            <a:pPr algn="ctr"/>
            <a:r>
              <a:rPr lang="es-PE" b="1" dirty="0">
                <a:solidFill>
                  <a:srgbClr val="FF0000"/>
                </a:solidFill>
              </a:rPr>
              <a:t>CONCEPTOS PREVIOS </a:t>
            </a:r>
          </a:p>
        </p:txBody>
      </p:sp>
      <p:sp>
        <p:nvSpPr>
          <p:cNvPr id="3" name="2 Marcador de contenido"/>
          <p:cNvSpPr>
            <a:spLocks noGrp="1"/>
          </p:cNvSpPr>
          <p:nvPr>
            <p:ph sz="quarter" idx="1"/>
          </p:nvPr>
        </p:nvSpPr>
        <p:spPr/>
        <p:txBody>
          <a:bodyPr/>
          <a:lstStyle/>
          <a:p>
            <a:pPr>
              <a:buNone/>
            </a:pPr>
            <a:endParaRPr lang="es-PE" dirty="0"/>
          </a:p>
          <a:p>
            <a:r>
              <a:rPr lang="es-PE" dirty="0"/>
              <a:t>ELEMENTOS DE MANIOBRA</a:t>
            </a:r>
          </a:p>
          <a:p>
            <a:r>
              <a:rPr lang="es-PE" dirty="0"/>
              <a:t>ARCO ELÉCTRICO</a:t>
            </a:r>
          </a:p>
          <a:p>
            <a:r>
              <a:rPr lang="es-PE" dirty="0"/>
              <a:t>TENSIÓN DE ARCO</a:t>
            </a:r>
          </a:p>
          <a:p>
            <a:r>
              <a:rPr lang="es-PE" dirty="0"/>
              <a:t>POLOS DE UN INTERRUPTOR</a:t>
            </a:r>
          </a:p>
          <a:p>
            <a:r>
              <a:rPr lang="es-PE" dirty="0"/>
              <a:t>VIAS DE UN INTERRUPTOR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12 Rectángulo redondeado"/>
          <p:cNvSpPr/>
          <p:nvPr/>
        </p:nvSpPr>
        <p:spPr>
          <a:xfrm>
            <a:off x="1071538" y="571480"/>
            <a:ext cx="6786610" cy="928694"/>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s-PE"/>
          </a:p>
        </p:txBody>
      </p:sp>
      <p:sp>
        <p:nvSpPr>
          <p:cNvPr id="2" name="1 Título"/>
          <p:cNvSpPr>
            <a:spLocks noGrp="1"/>
          </p:cNvSpPr>
          <p:nvPr>
            <p:ph type="title"/>
          </p:nvPr>
        </p:nvSpPr>
        <p:spPr/>
        <p:txBody>
          <a:bodyPr/>
          <a:lstStyle/>
          <a:p>
            <a:pPr algn="ctr"/>
            <a:r>
              <a:rPr lang="es-PE" b="1" dirty="0">
                <a:solidFill>
                  <a:srgbClr val="FF0000"/>
                </a:solidFill>
              </a:rPr>
              <a:t>ELEMENTO DE MANIOBRA </a:t>
            </a:r>
            <a:r>
              <a:rPr lang="es-PE" dirty="0"/>
              <a:t>	</a:t>
            </a:r>
          </a:p>
        </p:txBody>
      </p:sp>
      <p:sp>
        <p:nvSpPr>
          <p:cNvPr id="3" name="2 Marcador de contenido"/>
          <p:cNvSpPr>
            <a:spLocks noGrp="1"/>
          </p:cNvSpPr>
          <p:nvPr>
            <p:ph sz="quarter" idx="1"/>
          </p:nvPr>
        </p:nvSpPr>
        <p:spPr/>
        <p:txBody>
          <a:bodyPr>
            <a:normAutofit/>
          </a:bodyPr>
          <a:lstStyle/>
          <a:p>
            <a:r>
              <a:rPr lang="es-PE" sz="3000" dirty="0">
                <a:latin typeface="Arial" pitchFamily="34" charset="0"/>
                <a:cs typeface="Arial" pitchFamily="34" charset="0"/>
              </a:rPr>
              <a:t>Son dispositivos que permiten establecer, conducir e interrumpir la corriente para la cual han sido diseñadas. </a:t>
            </a:r>
          </a:p>
        </p:txBody>
      </p:sp>
      <p:cxnSp>
        <p:nvCxnSpPr>
          <p:cNvPr id="5" name="4 Conector recto"/>
          <p:cNvCxnSpPr/>
          <p:nvPr/>
        </p:nvCxnSpPr>
        <p:spPr>
          <a:xfrm rot="5400000">
            <a:off x="965175" y="4749809"/>
            <a:ext cx="3071834" cy="1588"/>
          </a:xfrm>
          <a:prstGeom prst="line">
            <a:avLst/>
          </a:prstGeom>
        </p:spPr>
        <p:style>
          <a:lnRef idx="3">
            <a:schemeClr val="accent2"/>
          </a:lnRef>
          <a:fillRef idx="0">
            <a:schemeClr val="accent2"/>
          </a:fillRef>
          <a:effectRef idx="2">
            <a:schemeClr val="accent2"/>
          </a:effectRef>
          <a:fontRef idx="minor">
            <a:schemeClr val="tx1"/>
          </a:fontRef>
        </p:style>
      </p:cxnSp>
      <p:sp>
        <p:nvSpPr>
          <p:cNvPr id="7" name="6 Rectángulo"/>
          <p:cNvSpPr/>
          <p:nvPr/>
        </p:nvSpPr>
        <p:spPr>
          <a:xfrm>
            <a:off x="3500430" y="3429000"/>
            <a:ext cx="3214710" cy="642942"/>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s-PE" dirty="0"/>
              <a:t>Interruptores </a:t>
            </a:r>
          </a:p>
        </p:txBody>
      </p:sp>
      <p:sp>
        <p:nvSpPr>
          <p:cNvPr id="8" name="7 Rectángulo"/>
          <p:cNvSpPr/>
          <p:nvPr/>
        </p:nvSpPr>
        <p:spPr>
          <a:xfrm>
            <a:off x="3500430" y="4286256"/>
            <a:ext cx="3214710" cy="642942"/>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s-PE" dirty="0"/>
              <a:t>Seccionadores </a:t>
            </a:r>
          </a:p>
        </p:txBody>
      </p:sp>
      <p:sp>
        <p:nvSpPr>
          <p:cNvPr id="9" name="8 Rectángulo"/>
          <p:cNvSpPr/>
          <p:nvPr/>
        </p:nvSpPr>
        <p:spPr>
          <a:xfrm>
            <a:off x="3500430" y="5857892"/>
            <a:ext cx="3214710" cy="642942"/>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s-PE" dirty="0"/>
              <a:t>Fusibles</a:t>
            </a:r>
          </a:p>
        </p:txBody>
      </p:sp>
      <p:sp>
        <p:nvSpPr>
          <p:cNvPr id="10" name="9 Rectángulo"/>
          <p:cNvSpPr/>
          <p:nvPr/>
        </p:nvSpPr>
        <p:spPr>
          <a:xfrm>
            <a:off x="3500430" y="5072074"/>
            <a:ext cx="3214710" cy="642942"/>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s-PE" dirty="0"/>
              <a:t>Reconectadores </a:t>
            </a:r>
          </a:p>
        </p:txBody>
      </p:sp>
      <p:cxnSp>
        <p:nvCxnSpPr>
          <p:cNvPr id="12" name="11 Conector recto"/>
          <p:cNvCxnSpPr/>
          <p:nvPr/>
        </p:nvCxnSpPr>
        <p:spPr>
          <a:xfrm flipV="1">
            <a:off x="2500298" y="3786190"/>
            <a:ext cx="1000132" cy="1"/>
          </a:xfrm>
          <a:prstGeom prst="line">
            <a:avLst/>
          </a:prstGeom>
        </p:spPr>
        <p:style>
          <a:lnRef idx="3">
            <a:schemeClr val="accent2"/>
          </a:lnRef>
          <a:fillRef idx="0">
            <a:schemeClr val="accent2"/>
          </a:fillRef>
          <a:effectRef idx="2">
            <a:schemeClr val="accent2"/>
          </a:effectRef>
          <a:fontRef idx="minor">
            <a:schemeClr val="tx1"/>
          </a:fontRef>
        </p:style>
      </p:cxnSp>
      <p:cxnSp>
        <p:nvCxnSpPr>
          <p:cNvPr id="19" name="18 Conector recto"/>
          <p:cNvCxnSpPr/>
          <p:nvPr/>
        </p:nvCxnSpPr>
        <p:spPr>
          <a:xfrm flipV="1">
            <a:off x="2500298" y="4572008"/>
            <a:ext cx="1000132" cy="1"/>
          </a:xfrm>
          <a:prstGeom prst="line">
            <a:avLst/>
          </a:prstGeom>
        </p:spPr>
        <p:style>
          <a:lnRef idx="3">
            <a:schemeClr val="accent2"/>
          </a:lnRef>
          <a:fillRef idx="0">
            <a:schemeClr val="accent2"/>
          </a:fillRef>
          <a:effectRef idx="2">
            <a:schemeClr val="accent2"/>
          </a:effectRef>
          <a:fontRef idx="minor">
            <a:schemeClr val="tx1"/>
          </a:fontRef>
        </p:style>
      </p:cxnSp>
      <p:cxnSp>
        <p:nvCxnSpPr>
          <p:cNvPr id="20" name="19 Conector recto"/>
          <p:cNvCxnSpPr/>
          <p:nvPr/>
        </p:nvCxnSpPr>
        <p:spPr>
          <a:xfrm flipV="1">
            <a:off x="2500298" y="5357826"/>
            <a:ext cx="1000132" cy="1"/>
          </a:xfrm>
          <a:prstGeom prst="line">
            <a:avLst/>
          </a:prstGeom>
        </p:spPr>
        <p:style>
          <a:lnRef idx="3">
            <a:schemeClr val="accent2"/>
          </a:lnRef>
          <a:fillRef idx="0">
            <a:schemeClr val="accent2"/>
          </a:fillRef>
          <a:effectRef idx="2">
            <a:schemeClr val="accent2"/>
          </a:effectRef>
          <a:fontRef idx="minor">
            <a:schemeClr val="tx1"/>
          </a:fontRef>
        </p:style>
      </p:cxnSp>
      <p:cxnSp>
        <p:nvCxnSpPr>
          <p:cNvPr id="21" name="20 Conector recto"/>
          <p:cNvCxnSpPr/>
          <p:nvPr/>
        </p:nvCxnSpPr>
        <p:spPr>
          <a:xfrm flipV="1">
            <a:off x="2500298" y="6286520"/>
            <a:ext cx="1000132" cy="1"/>
          </a:xfrm>
          <a:prstGeom prst="line">
            <a:avLst/>
          </a:prstGeom>
        </p:spPr>
        <p:style>
          <a:lnRef idx="3">
            <a:schemeClr val="accent2"/>
          </a:lnRef>
          <a:fillRef idx="0">
            <a:schemeClr val="accent2"/>
          </a:fillRef>
          <a:effectRef idx="2">
            <a:schemeClr val="accent2"/>
          </a:effectRef>
          <a:fontRef idx="minor">
            <a:schemeClr val="tx1"/>
          </a:fontRef>
        </p:style>
      </p:cxn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Rectángulo redondeado"/>
          <p:cNvSpPr/>
          <p:nvPr/>
        </p:nvSpPr>
        <p:spPr>
          <a:xfrm>
            <a:off x="1285852" y="571480"/>
            <a:ext cx="6786610" cy="928694"/>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s-PE"/>
          </a:p>
        </p:txBody>
      </p:sp>
      <p:sp>
        <p:nvSpPr>
          <p:cNvPr id="2" name="1 Título"/>
          <p:cNvSpPr>
            <a:spLocks noGrp="1"/>
          </p:cNvSpPr>
          <p:nvPr>
            <p:ph type="title"/>
          </p:nvPr>
        </p:nvSpPr>
        <p:spPr>
          <a:xfrm>
            <a:off x="357158" y="285728"/>
            <a:ext cx="8229600" cy="1143000"/>
          </a:xfrm>
        </p:spPr>
        <p:txBody>
          <a:bodyPr/>
          <a:lstStyle/>
          <a:p>
            <a:pPr algn="ctr"/>
            <a:r>
              <a:rPr lang="es-PE" b="1" dirty="0">
                <a:solidFill>
                  <a:srgbClr val="FF0000"/>
                </a:solidFill>
              </a:rPr>
              <a:t>ARCO ELECTRICO </a:t>
            </a:r>
          </a:p>
        </p:txBody>
      </p:sp>
      <p:pic>
        <p:nvPicPr>
          <p:cNvPr id="4" name="3 Marcador de contenido" descr="Imagen relacionada"/>
          <p:cNvPicPr>
            <a:picLocks noGrp="1"/>
          </p:cNvPicPr>
          <p:nvPr>
            <p:ph sz="quarter" idx="1"/>
          </p:nvPr>
        </p:nvPicPr>
        <p:blipFill>
          <a:blip r:embed="rId2"/>
          <a:srcRect/>
          <a:stretch>
            <a:fillRect/>
          </a:stretch>
        </p:blipFill>
        <p:spPr bwMode="auto">
          <a:xfrm>
            <a:off x="1357290" y="3786190"/>
            <a:ext cx="2714644" cy="1990726"/>
          </a:xfrm>
          <a:prstGeom prst="rect">
            <a:avLst/>
          </a:prstGeom>
          <a:noFill/>
          <a:ln w="9525">
            <a:noFill/>
            <a:miter lim="800000"/>
            <a:headEnd/>
            <a:tailEnd/>
          </a:ln>
        </p:spPr>
      </p:pic>
      <p:pic>
        <p:nvPicPr>
          <p:cNvPr id="5" name="4 Imagen" descr="http://4.bp.blogspot.com/-Vw_crqAk4es/Uu5iDlbydzI/AAAAAAAAC64/x9Gdlf5BdhA/s1600/arco+electrico+efectos.jpg"/>
          <p:cNvPicPr/>
          <p:nvPr/>
        </p:nvPicPr>
        <p:blipFill>
          <a:blip r:embed="rId3"/>
          <a:srcRect/>
          <a:stretch>
            <a:fillRect/>
          </a:stretch>
        </p:blipFill>
        <p:spPr bwMode="auto">
          <a:xfrm>
            <a:off x="5143504" y="3714752"/>
            <a:ext cx="2860628" cy="2129051"/>
          </a:xfrm>
          <a:prstGeom prst="rect">
            <a:avLst/>
          </a:prstGeom>
          <a:noFill/>
          <a:ln w="9525">
            <a:noFill/>
            <a:miter lim="800000"/>
            <a:headEnd/>
            <a:tailEnd/>
          </a:ln>
        </p:spPr>
      </p:pic>
      <p:sp>
        <p:nvSpPr>
          <p:cNvPr id="6" name="5 Flecha derecha"/>
          <p:cNvSpPr/>
          <p:nvPr/>
        </p:nvSpPr>
        <p:spPr>
          <a:xfrm>
            <a:off x="4286248" y="4572008"/>
            <a:ext cx="642942" cy="357190"/>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s-PE"/>
          </a:p>
        </p:txBody>
      </p:sp>
      <p:sp>
        <p:nvSpPr>
          <p:cNvPr id="7" name="6 Rectángulo"/>
          <p:cNvSpPr/>
          <p:nvPr/>
        </p:nvSpPr>
        <p:spPr>
          <a:xfrm>
            <a:off x="1285852" y="1500174"/>
            <a:ext cx="6500858" cy="135732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E" b="1" dirty="0">
                <a:solidFill>
                  <a:schemeClr val="tx1"/>
                </a:solidFill>
                <a:latin typeface="Arial" pitchFamily="34" charset="0"/>
                <a:cs typeface="Arial" pitchFamily="34" charset="0"/>
              </a:rPr>
              <a:t>ES UN DESCARGA CONTINUADA ENTRES DOS CONDUCTORES SEPARADOS LIGERAMENTE, POR DONDE PASA LA CORRIENTE, AL HACERSE CONDUCIR EL AIRE O GAS COMPRENDIDO ENTRES LOS MISMOS </a:t>
            </a:r>
            <a:endParaRPr lang="es-PE" b="1" dirty="0">
              <a:latin typeface="Arial" pitchFamily="34" charset="0"/>
              <a:cs typeface="Arial"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redondeado"/>
          <p:cNvSpPr/>
          <p:nvPr/>
        </p:nvSpPr>
        <p:spPr>
          <a:xfrm>
            <a:off x="1500166" y="571480"/>
            <a:ext cx="6786610" cy="928694"/>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s-PE"/>
          </a:p>
        </p:txBody>
      </p:sp>
      <p:sp>
        <p:nvSpPr>
          <p:cNvPr id="2" name="1 Título"/>
          <p:cNvSpPr>
            <a:spLocks noGrp="1"/>
          </p:cNvSpPr>
          <p:nvPr>
            <p:ph type="title"/>
          </p:nvPr>
        </p:nvSpPr>
        <p:spPr/>
        <p:txBody>
          <a:bodyPr/>
          <a:lstStyle/>
          <a:p>
            <a:pPr algn="ctr"/>
            <a:r>
              <a:rPr lang="es-PE" b="1" dirty="0">
                <a:solidFill>
                  <a:srgbClr val="FF0000"/>
                </a:solidFill>
              </a:rPr>
              <a:t>Causas del arco eléctrico </a:t>
            </a:r>
          </a:p>
        </p:txBody>
      </p:sp>
      <p:sp>
        <p:nvSpPr>
          <p:cNvPr id="3" name="2 Marcador de contenido"/>
          <p:cNvSpPr>
            <a:spLocks noGrp="1"/>
          </p:cNvSpPr>
          <p:nvPr>
            <p:ph sz="quarter" idx="1"/>
          </p:nvPr>
        </p:nvSpPr>
        <p:spPr/>
        <p:txBody>
          <a:bodyPr/>
          <a:lstStyle/>
          <a:p>
            <a:r>
              <a:rPr lang="es-PE" dirty="0"/>
              <a:t>Falla de los materiales aislantes </a:t>
            </a:r>
          </a:p>
          <a:p>
            <a:r>
              <a:rPr lang="es-PE" dirty="0"/>
              <a:t>Sobrevoltajes en espacios estrechos </a:t>
            </a:r>
          </a:p>
          <a:p>
            <a:r>
              <a:rPr lang="es-PE" dirty="0"/>
              <a:t>Cargas eléctricas muy elevadas</a:t>
            </a:r>
          </a:p>
          <a:p>
            <a:r>
              <a:rPr lang="es-PE" dirty="0"/>
              <a:t>Impurezas y polvo</a:t>
            </a:r>
          </a:p>
          <a:p>
            <a:endParaRPr lang="es-PE" dirty="0"/>
          </a:p>
        </p:txBody>
      </p:sp>
      <p:pic>
        <p:nvPicPr>
          <p:cNvPr id="2050" name="Picture 2" descr="C:\Users\carlos\Desktop\Sin título.png"/>
          <p:cNvPicPr>
            <a:picLocks noChangeAspect="1" noChangeArrowheads="1"/>
          </p:cNvPicPr>
          <p:nvPr/>
        </p:nvPicPr>
        <p:blipFill>
          <a:blip r:embed="rId2"/>
          <a:srcRect/>
          <a:stretch>
            <a:fillRect/>
          </a:stretch>
        </p:blipFill>
        <p:spPr bwMode="auto">
          <a:xfrm>
            <a:off x="2786050" y="3857628"/>
            <a:ext cx="4286280" cy="2857520"/>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redondeado"/>
          <p:cNvSpPr/>
          <p:nvPr/>
        </p:nvSpPr>
        <p:spPr>
          <a:xfrm>
            <a:off x="1500166" y="571480"/>
            <a:ext cx="6786610" cy="928694"/>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s-PE"/>
          </a:p>
        </p:txBody>
      </p:sp>
      <p:sp>
        <p:nvSpPr>
          <p:cNvPr id="2" name="1 Título"/>
          <p:cNvSpPr>
            <a:spLocks noGrp="1"/>
          </p:cNvSpPr>
          <p:nvPr>
            <p:ph type="title"/>
          </p:nvPr>
        </p:nvSpPr>
        <p:spPr/>
        <p:txBody>
          <a:bodyPr/>
          <a:lstStyle/>
          <a:p>
            <a:pPr algn="ctr"/>
            <a:r>
              <a:rPr lang="es-PE" b="1" dirty="0">
                <a:solidFill>
                  <a:srgbClr val="FF0000"/>
                </a:solidFill>
              </a:rPr>
              <a:t>Efectos del arco eléctrico </a:t>
            </a:r>
          </a:p>
        </p:txBody>
      </p:sp>
      <p:sp>
        <p:nvSpPr>
          <p:cNvPr id="3" name="2 Marcador de contenido"/>
          <p:cNvSpPr>
            <a:spLocks noGrp="1"/>
          </p:cNvSpPr>
          <p:nvPr>
            <p:ph sz="quarter" idx="1"/>
          </p:nvPr>
        </p:nvSpPr>
        <p:spPr/>
        <p:txBody>
          <a:bodyPr>
            <a:normAutofit/>
          </a:bodyPr>
          <a:lstStyle/>
          <a:p>
            <a:r>
              <a:rPr lang="es-PE" sz="3000" dirty="0"/>
              <a:t>Aire caliente que origina una onda de presión y sonido (169db)</a:t>
            </a:r>
          </a:p>
          <a:p>
            <a:r>
              <a:rPr lang="es-PE" sz="3000" dirty="0"/>
              <a:t>Luz intensa, radiación cegadora y quemante</a:t>
            </a:r>
          </a:p>
          <a:p>
            <a:r>
              <a:rPr lang="es-PE" sz="3000" dirty="0"/>
              <a:t>Metal liquido arrojado</a:t>
            </a:r>
          </a:p>
          <a:p>
            <a:r>
              <a:rPr lang="es-PE" sz="3000" dirty="0"/>
              <a:t>Alta temperatura 20000°K</a:t>
            </a:r>
          </a:p>
        </p:txBody>
      </p:sp>
      <p:pic>
        <p:nvPicPr>
          <p:cNvPr id="3074" name="Picture 2" descr="C:\Users\carlos\Desktop\Sin título.png"/>
          <p:cNvPicPr>
            <a:picLocks noChangeAspect="1" noChangeArrowheads="1"/>
          </p:cNvPicPr>
          <p:nvPr/>
        </p:nvPicPr>
        <p:blipFill>
          <a:blip r:embed="rId2" cstate="print"/>
          <a:srcRect/>
          <a:stretch>
            <a:fillRect/>
          </a:stretch>
        </p:blipFill>
        <p:spPr bwMode="auto">
          <a:xfrm>
            <a:off x="5786446" y="3214686"/>
            <a:ext cx="2571768" cy="3455021"/>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redondeado"/>
          <p:cNvSpPr/>
          <p:nvPr/>
        </p:nvSpPr>
        <p:spPr>
          <a:xfrm>
            <a:off x="928662" y="571480"/>
            <a:ext cx="7429552" cy="928694"/>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s-PE"/>
          </a:p>
        </p:txBody>
      </p:sp>
      <p:sp>
        <p:nvSpPr>
          <p:cNvPr id="2" name="1 Título"/>
          <p:cNvSpPr>
            <a:spLocks noGrp="1"/>
          </p:cNvSpPr>
          <p:nvPr>
            <p:ph type="title"/>
          </p:nvPr>
        </p:nvSpPr>
        <p:spPr/>
        <p:txBody>
          <a:bodyPr/>
          <a:lstStyle/>
          <a:p>
            <a:r>
              <a:rPr lang="es-PE" b="1" dirty="0">
                <a:solidFill>
                  <a:srgbClr val="FF0000"/>
                </a:solidFill>
              </a:rPr>
              <a:t>POLOS EN UN INTERRUPTOR</a:t>
            </a:r>
          </a:p>
        </p:txBody>
      </p:sp>
      <p:sp>
        <p:nvSpPr>
          <p:cNvPr id="3" name="2 Marcador de contenido"/>
          <p:cNvSpPr>
            <a:spLocks noGrp="1"/>
          </p:cNvSpPr>
          <p:nvPr>
            <p:ph sz="quarter" idx="1"/>
          </p:nvPr>
        </p:nvSpPr>
        <p:spPr/>
        <p:txBody>
          <a:bodyPr/>
          <a:lstStyle/>
          <a:p>
            <a:r>
              <a:rPr lang="es-PE" b="1" dirty="0"/>
              <a:t>Son la cantidad de circuitos individuales que controla el interruptor.</a:t>
            </a:r>
            <a:endParaRPr lang="es-PE" dirty="0"/>
          </a:p>
        </p:txBody>
      </p:sp>
      <p:pic>
        <p:nvPicPr>
          <p:cNvPr id="2051" name="Picture 3" descr="C:\Users\carlos\Desktop\Sin título.png"/>
          <p:cNvPicPr>
            <a:picLocks noChangeAspect="1" noChangeArrowheads="1"/>
          </p:cNvPicPr>
          <p:nvPr/>
        </p:nvPicPr>
        <p:blipFill>
          <a:blip r:embed="rId2"/>
          <a:srcRect/>
          <a:stretch>
            <a:fillRect/>
          </a:stretch>
        </p:blipFill>
        <p:spPr bwMode="auto">
          <a:xfrm>
            <a:off x="3071802" y="2928934"/>
            <a:ext cx="3263089" cy="2505406"/>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redondeado"/>
          <p:cNvSpPr/>
          <p:nvPr/>
        </p:nvSpPr>
        <p:spPr>
          <a:xfrm>
            <a:off x="928662" y="571480"/>
            <a:ext cx="7429552" cy="928694"/>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s-PE" dirty="0"/>
              <a:t>c</a:t>
            </a:r>
          </a:p>
        </p:txBody>
      </p:sp>
      <p:sp>
        <p:nvSpPr>
          <p:cNvPr id="2" name="1 Título"/>
          <p:cNvSpPr>
            <a:spLocks noGrp="1"/>
          </p:cNvSpPr>
          <p:nvPr>
            <p:ph type="title"/>
          </p:nvPr>
        </p:nvSpPr>
        <p:spPr/>
        <p:txBody>
          <a:bodyPr/>
          <a:lstStyle/>
          <a:p>
            <a:pPr algn="ctr"/>
            <a:r>
              <a:rPr lang="es-PE" b="1" dirty="0">
                <a:solidFill>
                  <a:srgbClr val="FF0000"/>
                </a:solidFill>
              </a:rPr>
              <a:t>CANTIDAD DE VIAS (TIROS)</a:t>
            </a:r>
          </a:p>
        </p:txBody>
      </p:sp>
      <p:sp>
        <p:nvSpPr>
          <p:cNvPr id="3" name="2 Marcador de contenido"/>
          <p:cNvSpPr>
            <a:spLocks noGrp="1"/>
          </p:cNvSpPr>
          <p:nvPr>
            <p:ph sz="quarter" idx="1"/>
          </p:nvPr>
        </p:nvSpPr>
        <p:spPr/>
        <p:txBody>
          <a:bodyPr/>
          <a:lstStyle/>
          <a:p>
            <a:r>
              <a:rPr lang="es-PE" b="1" dirty="0"/>
              <a:t>Es la cantidad de posiciones que tiene un interruptor. Nuevamente el ejemplo del interruptor de una sola vía es el utilizado para encender una lámpara, en una posición enciende la lámpara mientras que en la otra se apaga.</a:t>
            </a:r>
          </a:p>
          <a:p>
            <a:r>
              <a:rPr lang="es-PE" b="1" dirty="0"/>
              <a:t>Ejemplo : SEMAFORO</a:t>
            </a:r>
            <a:endParaRPr lang="es-PE" dirty="0"/>
          </a:p>
        </p:txBody>
      </p:sp>
      <p:pic>
        <p:nvPicPr>
          <p:cNvPr id="1025" name="Picture 1" descr="C:\Users\carlos\Desktop\Sin título.png"/>
          <p:cNvPicPr>
            <a:picLocks noChangeAspect="1" noChangeArrowheads="1"/>
          </p:cNvPicPr>
          <p:nvPr/>
        </p:nvPicPr>
        <p:blipFill>
          <a:blip r:embed="rId2"/>
          <a:srcRect/>
          <a:stretch>
            <a:fillRect/>
          </a:stretch>
        </p:blipFill>
        <p:spPr bwMode="auto">
          <a:xfrm>
            <a:off x="3714744" y="4786322"/>
            <a:ext cx="2613216" cy="1362208"/>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redondeado"/>
          <p:cNvSpPr/>
          <p:nvPr/>
        </p:nvSpPr>
        <p:spPr>
          <a:xfrm>
            <a:off x="1500166" y="500042"/>
            <a:ext cx="6786610" cy="928694"/>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s-PE"/>
          </a:p>
        </p:txBody>
      </p:sp>
      <p:sp>
        <p:nvSpPr>
          <p:cNvPr id="2" name="1 Título"/>
          <p:cNvSpPr>
            <a:spLocks noGrp="1"/>
          </p:cNvSpPr>
          <p:nvPr>
            <p:ph type="title"/>
          </p:nvPr>
        </p:nvSpPr>
        <p:spPr/>
        <p:txBody>
          <a:bodyPr/>
          <a:lstStyle/>
          <a:p>
            <a:pPr algn="ctr"/>
            <a:r>
              <a:rPr lang="es-PE" b="1" dirty="0">
                <a:solidFill>
                  <a:srgbClr val="FF0000"/>
                </a:solidFill>
              </a:rPr>
              <a:t>INTERRUPTOR</a:t>
            </a:r>
            <a:r>
              <a:rPr lang="es-PE" dirty="0"/>
              <a:t> </a:t>
            </a:r>
          </a:p>
        </p:txBody>
      </p:sp>
      <p:sp>
        <p:nvSpPr>
          <p:cNvPr id="3" name="2 Marcador de contenido"/>
          <p:cNvSpPr>
            <a:spLocks noGrp="1"/>
          </p:cNvSpPr>
          <p:nvPr>
            <p:ph sz="quarter" idx="1"/>
          </p:nvPr>
        </p:nvSpPr>
        <p:spPr/>
        <p:txBody>
          <a:bodyPr>
            <a:normAutofit/>
          </a:bodyPr>
          <a:lstStyle/>
          <a:p>
            <a:pPr algn="just"/>
            <a:r>
              <a:rPr lang="es-PE" sz="2000" dirty="0"/>
              <a:t>El interruptor de potencia es un dispositivos electromecánico cuya función principal es la de conectar y desconectar circuitos eléctricos bajo condiciones normales o de falla</a:t>
            </a:r>
          </a:p>
          <a:p>
            <a:pPr algn="just"/>
            <a:r>
              <a:rPr lang="es-PE" sz="2000" dirty="0"/>
              <a:t>Al iniciarse la interrupción de corriente se forma el arco eléctrico</a:t>
            </a:r>
          </a:p>
          <a:p>
            <a:pPr>
              <a:buNone/>
            </a:pPr>
            <a:endParaRPr lang="es-PE" sz="2800" dirty="0"/>
          </a:p>
          <a:p>
            <a:pPr algn="just">
              <a:buNone/>
            </a:pPr>
            <a:endParaRPr lang="es-PE" sz="3000" dirty="0"/>
          </a:p>
        </p:txBody>
      </p:sp>
      <p:pic>
        <p:nvPicPr>
          <p:cNvPr id="4098" name="Picture 2" descr="C:\Users\carlos\Desktop\Sin título.png"/>
          <p:cNvPicPr>
            <a:picLocks noChangeAspect="1" noChangeArrowheads="1"/>
          </p:cNvPicPr>
          <p:nvPr/>
        </p:nvPicPr>
        <p:blipFill>
          <a:blip r:embed="rId2"/>
          <a:srcRect/>
          <a:stretch>
            <a:fillRect/>
          </a:stretch>
        </p:blipFill>
        <p:spPr bwMode="auto">
          <a:xfrm>
            <a:off x="3214678" y="3071810"/>
            <a:ext cx="2621275" cy="3515673"/>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redondeado"/>
          <p:cNvSpPr/>
          <p:nvPr/>
        </p:nvSpPr>
        <p:spPr>
          <a:xfrm>
            <a:off x="1214414" y="214290"/>
            <a:ext cx="7143800" cy="1071570"/>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s-PE"/>
          </a:p>
        </p:txBody>
      </p:sp>
      <p:sp>
        <p:nvSpPr>
          <p:cNvPr id="2" name="1 Título"/>
          <p:cNvSpPr>
            <a:spLocks noGrp="1"/>
          </p:cNvSpPr>
          <p:nvPr>
            <p:ph type="title"/>
          </p:nvPr>
        </p:nvSpPr>
        <p:spPr/>
        <p:txBody>
          <a:bodyPr>
            <a:normAutofit fontScale="90000"/>
          </a:bodyPr>
          <a:lstStyle/>
          <a:p>
            <a:pPr algn="ctr"/>
            <a:r>
              <a:rPr lang="es-PE" b="1" dirty="0">
                <a:solidFill>
                  <a:srgbClr val="FF0000"/>
                </a:solidFill>
              </a:rPr>
              <a:t>        FUNCIONAMIENTO DEL             INTERRUPTOR</a:t>
            </a:r>
          </a:p>
        </p:txBody>
      </p:sp>
      <p:pic>
        <p:nvPicPr>
          <p:cNvPr id="52226" name="Picture 2" descr="C:\Users\carlos\Desktop\Sin título.png"/>
          <p:cNvPicPr>
            <a:picLocks noGrp="1" noChangeAspect="1" noChangeArrowheads="1"/>
          </p:cNvPicPr>
          <p:nvPr>
            <p:ph sz="quarter" idx="1"/>
          </p:nvPr>
        </p:nvPicPr>
        <p:blipFill>
          <a:blip r:embed="rId2" cstate="print"/>
          <a:srcRect/>
          <a:stretch>
            <a:fillRect/>
          </a:stretch>
        </p:blipFill>
        <p:spPr bwMode="auto">
          <a:xfrm>
            <a:off x="714348" y="2000240"/>
            <a:ext cx="3643338" cy="2960213"/>
          </a:xfrm>
          <a:prstGeom prst="rect">
            <a:avLst/>
          </a:prstGeom>
          <a:noFill/>
        </p:spPr>
      </p:pic>
      <p:cxnSp>
        <p:nvCxnSpPr>
          <p:cNvPr id="7" name="6 Conector recto de flecha"/>
          <p:cNvCxnSpPr/>
          <p:nvPr/>
        </p:nvCxnSpPr>
        <p:spPr>
          <a:xfrm>
            <a:off x="3786182" y="2571744"/>
            <a:ext cx="2214578"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8" name="7 Rectángulo"/>
          <p:cNvSpPr/>
          <p:nvPr/>
        </p:nvSpPr>
        <p:spPr>
          <a:xfrm>
            <a:off x="6000760" y="2214554"/>
            <a:ext cx="2500330" cy="8572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E" dirty="0"/>
              <a:t>Cámara de Corte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928662" y="857232"/>
            <a:ext cx="7772400" cy="1143000"/>
          </a:xfrm>
        </p:spPr>
        <p:txBody>
          <a:bodyPr>
            <a:noAutofit/>
          </a:bodyPr>
          <a:lstStyle/>
          <a:p>
            <a:pPr algn="ctr"/>
            <a:r>
              <a:rPr lang="es-PE" sz="3000" b="1" dirty="0">
                <a:solidFill>
                  <a:schemeClr val="tx1"/>
                </a:solidFill>
              </a:rPr>
              <a:t>El elemento de corte se acciona mecánicamente  mediante un sistema de energía almacenada</a:t>
            </a:r>
          </a:p>
        </p:txBody>
      </p:sp>
      <p:pic>
        <p:nvPicPr>
          <p:cNvPr id="4" name="Picture 4" descr="C:\Users\carlos\Desktop\Sin título.png"/>
          <p:cNvPicPr>
            <a:picLocks noChangeAspect="1" noChangeArrowheads="1"/>
          </p:cNvPicPr>
          <p:nvPr/>
        </p:nvPicPr>
        <p:blipFill>
          <a:blip r:embed="rId2"/>
          <a:srcRect/>
          <a:stretch>
            <a:fillRect/>
          </a:stretch>
        </p:blipFill>
        <p:spPr bwMode="auto">
          <a:xfrm>
            <a:off x="1714480" y="2428868"/>
            <a:ext cx="5857916" cy="3482966"/>
          </a:xfrm>
          <a:prstGeom prst="rect">
            <a:avLst/>
          </a:prstGeom>
          <a:noFill/>
        </p:spPr>
      </p:pic>
      <p:cxnSp>
        <p:nvCxnSpPr>
          <p:cNvPr id="6" name="5 Conector recto de flecha"/>
          <p:cNvCxnSpPr/>
          <p:nvPr/>
        </p:nvCxnSpPr>
        <p:spPr>
          <a:xfrm rot="10800000">
            <a:off x="1357290" y="5214950"/>
            <a:ext cx="857256" cy="1588"/>
          </a:xfrm>
          <a:prstGeom prst="straightConnector1">
            <a:avLst/>
          </a:prstGeom>
          <a:ln>
            <a:tailEnd type="arrow"/>
          </a:ln>
        </p:spPr>
        <p:style>
          <a:lnRef idx="3">
            <a:schemeClr val="accent4"/>
          </a:lnRef>
          <a:fillRef idx="0">
            <a:schemeClr val="accent4"/>
          </a:fillRef>
          <a:effectRef idx="2">
            <a:schemeClr val="accent4"/>
          </a:effectRef>
          <a:fontRef idx="minor">
            <a:schemeClr val="tx1"/>
          </a:fontRef>
        </p:style>
      </p:cxnSp>
      <p:sp>
        <p:nvSpPr>
          <p:cNvPr id="8" name="7 Rectángulo"/>
          <p:cNvSpPr/>
          <p:nvPr/>
        </p:nvSpPr>
        <p:spPr>
          <a:xfrm>
            <a:off x="142844" y="4714884"/>
            <a:ext cx="1214446" cy="857256"/>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s-PE" dirty="0"/>
              <a:t>Sistema de muelle</a:t>
            </a:r>
          </a:p>
        </p:txBody>
      </p:sp>
      <p:cxnSp>
        <p:nvCxnSpPr>
          <p:cNvPr id="10" name="9 Conector recto de flecha"/>
          <p:cNvCxnSpPr/>
          <p:nvPr/>
        </p:nvCxnSpPr>
        <p:spPr>
          <a:xfrm rot="10800000">
            <a:off x="1357290" y="3214686"/>
            <a:ext cx="928694" cy="1588"/>
          </a:xfrm>
          <a:prstGeom prst="straightConnector1">
            <a:avLst/>
          </a:prstGeom>
          <a:ln>
            <a:tailEnd type="arrow"/>
          </a:ln>
        </p:spPr>
        <p:style>
          <a:lnRef idx="3">
            <a:schemeClr val="accent4"/>
          </a:lnRef>
          <a:fillRef idx="0">
            <a:schemeClr val="accent4"/>
          </a:fillRef>
          <a:effectRef idx="2">
            <a:schemeClr val="accent4"/>
          </a:effectRef>
          <a:fontRef idx="minor">
            <a:schemeClr val="tx1"/>
          </a:fontRef>
        </p:style>
      </p:cxnSp>
      <p:sp>
        <p:nvSpPr>
          <p:cNvPr id="11" name="10 Rectángulo"/>
          <p:cNvSpPr/>
          <p:nvPr/>
        </p:nvSpPr>
        <p:spPr>
          <a:xfrm>
            <a:off x="142844" y="2571744"/>
            <a:ext cx="1214446" cy="107157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s-PE" dirty="0"/>
              <a:t>Señal de comando o de cierre</a:t>
            </a:r>
          </a:p>
        </p:txBody>
      </p:sp>
      <p:cxnSp>
        <p:nvCxnSpPr>
          <p:cNvPr id="13" name="12 Conector recto de flecha"/>
          <p:cNvCxnSpPr/>
          <p:nvPr/>
        </p:nvCxnSpPr>
        <p:spPr>
          <a:xfrm>
            <a:off x="6929454" y="3214686"/>
            <a:ext cx="857256" cy="1588"/>
          </a:xfrm>
          <a:prstGeom prst="straightConnector1">
            <a:avLst/>
          </a:prstGeom>
          <a:ln>
            <a:tailEnd type="arrow"/>
          </a:ln>
        </p:spPr>
        <p:style>
          <a:lnRef idx="3">
            <a:schemeClr val="accent4"/>
          </a:lnRef>
          <a:fillRef idx="0">
            <a:schemeClr val="accent4"/>
          </a:fillRef>
          <a:effectRef idx="2">
            <a:schemeClr val="accent4"/>
          </a:effectRef>
          <a:fontRef idx="minor">
            <a:schemeClr val="tx1"/>
          </a:fontRef>
        </p:style>
      </p:cxnSp>
      <p:sp>
        <p:nvSpPr>
          <p:cNvPr id="14" name="13 Rectángulo"/>
          <p:cNvSpPr/>
          <p:nvPr/>
        </p:nvSpPr>
        <p:spPr>
          <a:xfrm>
            <a:off x="7786710" y="2428868"/>
            <a:ext cx="1214446" cy="1571636"/>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s-PE" dirty="0"/>
              <a:t>BOBINA DE DISPARO O CIERE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redondeado"/>
          <p:cNvSpPr/>
          <p:nvPr/>
        </p:nvSpPr>
        <p:spPr>
          <a:xfrm>
            <a:off x="214282" y="214290"/>
            <a:ext cx="8572560" cy="1071570"/>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s-PE"/>
          </a:p>
        </p:txBody>
      </p:sp>
      <p:sp>
        <p:nvSpPr>
          <p:cNvPr id="2" name="1 Título"/>
          <p:cNvSpPr>
            <a:spLocks noGrp="1"/>
          </p:cNvSpPr>
          <p:nvPr>
            <p:ph type="title"/>
          </p:nvPr>
        </p:nvSpPr>
        <p:spPr>
          <a:xfrm>
            <a:off x="0" y="274638"/>
            <a:ext cx="8929718" cy="1143000"/>
          </a:xfrm>
        </p:spPr>
        <p:txBody>
          <a:bodyPr>
            <a:normAutofit fontScale="90000"/>
          </a:bodyPr>
          <a:lstStyle/>
          <a:p>
            <a:pPr algn="ctr"/>
            <a:r>
              <a:rPr lang="es-PE" b="1" dirty="0">
                <a:solidFill>
                  <a:srgbClr val="FF0000"/>
                </a:solidFill>
              </a:rPr>
              <a:t>CLASIFICACIÓN SEGÚN EL MEDIO DE EXTINCIÓN DEL ARCO ELÉCTRICO </a:t>
            </a:r>
          </a:p>
        </p:txBody>
      </p:sp>
      <p:sp>
        <p:nvSpPr>
          <p:cNvPr id="3" name="2 Marcador de contenido"/>
          <p:cNvSpPr>
            <a:spLocks noGrp="1"/>
          </p:cNvSpPr>
          <p:nvPr>
            <p:ph sz="quarter" idx="1"/>
          </p:nvPr>
        </p:nvSpPr>
        <p:spPr/>
        <p:txBody>
          <a:bodyPr/>
          <a:lstStyle/>
          <a:p>
            <a:r>
              <a:rPr lang="es-PE" dirty="0"/>
              <a:t>Interruptores en gran volumen de aceite</a:t>
            </a:r>
          </a:p>
          <a:p>
            <a:r>
              <a:rPr lang="es-PE" dirty="0"/>
              <a:t>Interruptores en vacio 	</a:t>
            </a:r>
          </a:p>
          <a:p>
            <a:r>
              <a:rPr lang="es-PE" dirty="0"/>
              <a:t>Interruptores en hexafluoruro de azufre </a:t>
            </a:r>
          </a:p>
          <a:p>
            <a:r>
              <a:rPr lang="es-PE" dirty="0"/>
              <a:t>Interruptores de aire comprimido </a:t>
            </a:r>
          </a:p>
        </p:txBody>
      </p:sp>
      <p:pic>
        <p:nvPicPr>
          <p:cNvPr id="4" name="3 Imagen" descr="C:\Users\carlos\Desktop\Sin título.png"/>
          <p:cNvPicPr/>
          <p:nvPr/>
        </p:nvPicPr>
        <p:blipFill>
          <a:blip r:embed="rId2"/>
          <a:srcRect/>
          <a:stretch>
            <a:fillRect/>
          </a:stretch>
        </p:blipFill>
        <p:spPr bwMode="auto">
          <a:xfrm>
            <a:off x="1357290" y="4143380"/>
            <a:ext cx="6222926" cy="2185060"/>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redondeado"/>
          <p:cNvSpPr/>
          <p:nvPr/>
        </p:nvSpPr>
        <p:spPr>
          <a:xfrm>
            <a:off x="714348" y="214290"/>
            <a:ext cx="7786742" cy="1071570"/>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s-PE"/>
          </a:p>
        </p:txBody>
      </p:sp>
      <p:sp>
        <p:nvSpPr>
          <p:cNvPr id="2" name="1 Título"/>
          <p:cNvSpPr>
            <a:spLocks noGrp="1"/>
          </p:cNvSpPr>
          <p:nvPr>
            <p:ph type="title"/>
          </p:nvPr>
        </p:nvSpPr>
        <p:spPr/>
        <p:txBody>
          <a:bodyPr>
            <a:normAutofit fontScale="90000"/>
          </a:bodyPr>
          <a:lstStyle/>
          <a:p>
            <a:r>
              <a:rPr lang="es-PE" b="1" dirty="0">
                <a:solidFill>
                  <a:srgbClr val="FF0000"/>
                </a:solidFill>
              </a:rPr>
              <a:t>Interruptores de gran volumen de aceite</a:t>
            </a:r>
          </a:p>
        </p:txBody>
      </p:sp>
      <p:pic>
        <p:nvPicPr>
          <p:cNvPr id="4" name="3 Marcador de contenido" descr="C:\Users\carlos\Desktop\Sin título.png"/>
          <p:cNvPicPr>
            <a:picLocks noGrp="1"/>
          </p:cNvPicPr>
          <p:nvPr>
            <p:ph sz="quarter" idx="1"/>
          </p:nvPr>
        </p:nvPicPr>
        <p:blipFill>
          <a:blip r:embed="rId2" cstate="print"/>
          <a:stretch>
            <a:fillRect/>
          </a:stretch>
        </p:blipFill>
        <p:spPr bwMode="auto">
          <a:xfrm>
            <a:off x="3143240" y="3786190"/>
            <a:ext cx="3143272" cy="2562773"/>
          </a:xfrm>
          <a:prstGeom prst="rect">
            <a:avLst/>
          </a:prstGeom>
          <a:noFill/>
          <a:ln w="9525">
            <a:noFill/>
            <a:miter lim="800000"/>
            <a:headEnd/>
            <a:tailEnd/>
          </a:ln>
        </p:spPr>
      </p:pic>
      <p:sp>
        <p:nvSpPr>
          <p:cNvPr id="6" name="5 Rectángulo"/>
          <p:cNvSpPr/>
          <p:nvPr/>
        </p:nvSpPr>
        <p:spPr>
          <a:xfrm>
            <a:off x="1214414" y="1643050"/>
            <a:ext cx="6929486" cy="17145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PE" sz="2000" dirty="0">
                <a:solidFill>
                  <a:schemeClr val="tx1"/>
                </a:solidFill>
                <a:latin typeface="Arial" pitchFamily="34" charset="0"/>
                <a:cs typeface="Arial" pitchFamily="34" charset="0"/>
              </a:rPr>
              <a:t>al saltar el arco eléctrico, se desprende un calor intenso que gasifica un cierto volumen de aceite: ese gas a presión sopla el arco y además sube a la parte superior del interruptor provocando una turbulencia en el aceite frio y aislante, baña los contactos e impide que el arco se encienda nuevamente -</a:t>
            </a:r>
          </a:p>
          <a:p>
            <a:pPr algn="ctr"/>
            <a:endParaRPr lang="es-PE"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redondeado"/>
          <p:cNvSpPr/>
          <p:nvPr/>
        </p:nvSpPr>
        <p:spPr>
          <a:xfrm>
            <a:off x="857224" y="428604"/>
            <a:ext cx="7786742" cy="1071570"/>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s-PE"/>
          </a:p>
        </p:txBody>
      </p:sp>
      <p:sp>
        <p:nvSpPr>
          <p:cNvPr id="2" name="1 Título"/>
          <p:cNvSpPr>
            <a:spLocks noGrp="1"/>
          </p:cNvSpPr>
          <p:nvPr>
            <p:ph type="title"/>
          </p:nvPr>
        </p:nvSpPr>
        <p:spPr/>
        <p:txBody>
          <a:bodyPr/>
          <a:lstStyle/>
          <a:p>
            <a:pPr algn="ctr"/>
            <a:r>
              <a:rPr lang="es-PE" b="1" dirty="0">
                <a:solidFill>
                  <a:srgbClr val="FF0000"/>
                </a:solidFill>
              </a:rPr>
              <a:t>Ventajas y Desventajas</a:t>
            </a:r>
          </a:p>
        </p:txBody>
      </p:sp>
      <p:sp>
        <p:nvSpPr>
          <p:cNvPr id="3" name="2 Marcador de contenido"/>
          <p:cNvSpPr>
            <a:spLocks noGrp="1"/>
          </p:cNvSpPr>
          <p:nvPr>
            <p:ph sz="quarter" idx="1"/>
          </p:nvPr>
        </p:nvSpPr>
        <p:spPr/>
        <p:txBody>
          <a:bodyPr>
            <a:normAutofit fontScale="70000" lnSpcReduction="20000"/>
          </a:bodyPr>
          <a:lstStyle/>
          <a:p>
            <a:pPr>
              <a:buNone/>
            </a:pPr>
            <a:r>
              <a:rPr lang="es-PE" dirty="0"/>
              <a:t> </a:t>
            </a:r>
          </a:p>
          <a:p>
            <a:pPr>
              <a:buNone/>
            </a:pPr>
            <a:r>
              <a:rPr lang="es-PE" dirty="0">
                <a:latin typeface="Arial" pitchFamily="34" charset="0"/>
                <a:cs typeface="Arial" pitchFamily="34" charset="0"/>
              </a:rPr>
              <a:t>Ventajas : </a:t>
            </a:r>
          </a:p>
          <a:p>
            <a:pPr lvl="0"/>
            <a:r>
              <a:rPr lang="es-PE" dirty="0">
                <a:latin typeface="Arial" pitchFamily="34" charset="0"/>
                <a:cs typeface="Arial" pitchFamily="34" charset="0"/>
              </a:rPr>
              <a:t>Construcción sencilla</a:t>
            </a:r>
          </a:p>
          <a:p>
            <a:pPr lvl="0"/>
            <a:r>
              <a:rPr lang="es-PE" dirty="0">
                <a:latin typeface="Arial" pitchFamily="34" charset="0"/>
                <a:cs typeface="Arial" pitchFamily="34" charset="0"/>
              </a:rPr>
              <a:t>Alta capacidad de ruptura </a:t>
            </a:r>
          </a:p>
          <a:p>
            <a:pPr lvl="0"/>
            <a:r>
              <a:rPr lang="es-PE" dirty="0">
                <a:latin typeface="Arial" pitchFamily="34" charset="0"/>
                <a:cs typeface="Arial" pitchFamily="34" charset="0"/>
              </a:rPr>
              <a:t>Pueden usarse en operación manual y automática </a:t>
            </a:r>
          </a:p>
          <a:p>
            <a:pPr>
              <a:buNone/>
            </a:pPr>
            <a:r>
              <a:rPr lang="es-PE" dirty="0">
                <a:latin typeface="Arial" pitchFamily="34" charset="0"/>
                <a:cs typeface="Arial" pitchFamily="34" charset="0"/>
              </a:rPr>
              <a:t>Desventajas </a:t>
            </a:r>
          </a:p>
          <a:p>
            <a:pPr lvl="0"/>
            <a:r>
              <a:rPr lang="es-PE" dirty="0">
                <a:latin typeface="Arial" pitchFamily="34" charset="0"/>
                <a:cs typeface="Arial" pitchFamily="34" charset="0"/>
              </a:rPr>
              <a:t>Posibilidad de incendio o explosión </a:t>
            </a:r>
          </a:p>
          <a:p>
            <a:pPr lvl="0"/>
            <a:r>
              <a:rPr lang="es-PE" dirty="0">
                <a:latin typeface="Arial" pitchFamily="34" charset="0"/>
                <a:cs typeface="Arial" pitchFamily="34" charset="0"/>
              </a:rPr>
              <a:t>Necesidad de inspección periódica de la calidad y cantidad de aceite en el estanque </a:t>
            </a:r>
          </a:p>
          <a:p>
            <a:pPr lvl="0"/>
            <a:r>
              <a:rPr lang="es-PE" dirty="0">
                <a:latin typeface="Arial" pitchFamily="34" charset="0"/>
                <a:cs typeface="Arial" pitchFamily="34" charset="0"/>
              </a:rPr>
              <a:t>ocupan una gran cantidad de aceite mineral de alto costo </a:t>
            </a:r>
          </a:p>
          <a:p>
            <a:pPr lvl="0"/>
            <a:r>
              <a:rPr lang="es-PE" dirty="0">
                <a:latin typeface="Arial" pitchFamily="34" charset="0"/>
                <a:cs typeface="Arial" pitchFamily="34" charset="0"/>
              </a:rPr>
              <a:t>No puedes usarse en interiores </a:t>
            </a:r>
          </a:p>
          <a:p>
            <a:pPr lvl="0"/>
            <a:r>
              <a:rPr lang="es-PE" dirty="0">
                <a:latin typeface="Arial" pitchFamily="34" charset="0"/>
                <a:cs typeface="Arial" pitchFamily="34" charset="0"/>
              </a:rPr>
              <a:t>No puedes emplearse en conexión automática. </a:t>
            </a:r>
          </a:p>
          <a:p>
            <a:pPr lvl="0"/>
            <a:r>
              <a:rPr lang="es-PE" dirty="0">
                <a:latin typeface="Arial" pitchFamily="34" charset="0"/>
                <a:cs typeface="Arial" pitchFamily="34" charset="0"/>
              </a:rPr>
              <a:t>Lo contactos son grandes y pesados y requieren frecuentes cambios </a:t>
            </a:r>
          </a:p>
          <a:p>
            <a:r>
              <a:rPr lang="es-PE" dirty="0">
                <a:latin typeface="Arial" pitchFamily="34" charset="0"/>
                <a:cs typeface="Arial" pitchFamily="34" charset="0"/>
              </a:rPr>
              <a:t>son grandes y pesados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Rectángulo redondeado"/>
          <p:cNvSpPr/>
          <p:nvPr/>
        </p:nvSpPr>
        <p:spPr>
          <a:xfrm>
            <a:off x="857224" y="428604"/>
            <a:ext cx="7786742" cy="1071570"/>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s-PE"/>
          </a:p>
        </p:txBody>
      </p:sp>
      <p:sp>
        <p:nvSpPr>
          <p:cNvPr id="2" name="1 Título"/>
          <p:cNvSpPr>
            <a:spLocks noGrp="1"/>
          </p:cNvSpPr>
          <p:nvPr>
            <p:ph type="title"/>
          </p:nvPr>
        </p:nvSpPr>
        <p:spPr/>
        <p:txBody>
          <a:bodyPr/>
          <a:lstStyle/>
          <a:p>
            <a:pPr algn="ctr"/>
            <a:r>
              <a:rPr lang="es-PE" b="1" dirty="0">
                <a:solidFill>
                  <a:srgbClr val="FF0000"/>
                </a:solidFill>
              </a:rPr>
              <a:t>Interruptor en vacio </a:t>
            </a:r>
          </a:p>
        </p:txBody>
      </p:sp>
      <p:sp>
        <p:nvSpPr>
          <p:cNvPr id="3" name="2 Marcador de contenido"/>
          <p:cNvSpPr>
            <a:spLocks noGrp="1"/>
          </p:cNvSpPr>
          <p:nvPr>
            <p:ph sz="quarter" idx="1"/>
          </p:nvPr>
        </p:nvSpPr>
        <p:spPr/>
        <p:txBody>
          <a:bodyPr>
            <a:normAutofit/>
          </a:bodyPr>
          <a:lstStyle/>
          <a:p>
            <a:r>
              <a:rPr lang="es-PE" sz="2000" dirty="0"/>
              <a:t>Utilizan como medio de extinción vacio en el cual no se puede engendrar plasma debido a la ausencia de los átomos que se requieren para la ionización. La alta rigidez dieléctrica que presenta el vacío (es el aislante perfecto) ofrece una excelente alternativa para apagar en forma efectiva el arco.</a:t>
            </a:r>
          </a:p>
          <a:p>
            <a:endParaRPr lang="es-PE" sz="2000" dirty="0"/>
          </a:p>
        </p:txBody>
      </p:sp>
      <p:pic>
        <p:nvPicPr>
          <p:cNvPr id="4" name="3 Imagen" descr="C:\Users\carlos\Desktop\Sin título.png"/>
          <p:cNvPicPr/>
          <p:nvPr/>
        </p:nvPicPr>
        <p:blipFill>
          <a:blip r:embed="rId2"/>
          <a:srcRect/>
          <a:stretch>
            <a:fillRect/>
          </a:stretch>
        </p:blipFill>
        <p:spPr bwMode="auto">
          <a:xfrm>
            <a:off x="2643174" y="3500438"/>
            <a:ext cx="1428760" cy="2268373"/>
          </a:xfrm>
          <a:prstGeom prst="rect">
            <a:avLst/>
          </a:prstGeom>
          <a:noFill/>
          <a:ln w="9525">
            <a:noFill/>
            <a:miter lim="800000"/>
            <a:headEnd/>
            <a:tailEnd/>
          </a:ln>
        </p:spPr>
      </p:pic>
      <p:sp>
        <p:nvSpPr>
          <p:cNvPr id="5121" name="Rectangle 1"/>
          <p:cNvSpPr>
            <a:spLocks noChangeArrowheads="1"/>
          </p:cNvSpPr>
          <p:nvPr/>
        </p:nvSpPr>
        <p:spPr bwMode="auto">
          <a:xfrm>
            <a:off x="4429124" y="3786190"/>
            <a:ext cx="1524000" cy="1511300"/>
          </a:xfrm>
          <a:prstGeom prst="rect">
            <a:avLst/>
          </a:prstGeom>
          <a:solidFill>
            <a:srgbClr val="FFFFFF"/>
          </a:solidFill>
          <a:ln w="31750">
            <a:solidFill>
              <a:srgbClr val="000000"/>
            </a:solidFill>
            <a:miter lim="800000"/>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s-PE" sz="1100" i="0" u="none" strike="noStrike" cap="none" normalizeH="0" baseline="0" dirty="0">
                <a:ln>
                  <a:noFill/>
                </a:ln>
                <a:effectLst/>
                <a:latin typeface="Arial" pitchFamily="34" charset="0"/>
                <a:cs typeface="Arial" pitchFamily="34" charset="0"/>
              </a:rPr>
              <a:t>21.Contacto Fijo</a:t>
            </a:r>
          </a:p>
          <a:p>
            <a:pPr marL="0" marR="0" lvl="0" indent="0" algn="l" defTabSz="914400" rtl="0" eaLnBrk="1" fontAlgn="base" latinLnBrk="0" hangingPunct="1">
              <a:lnSpc>
                <a:spcPct val="100000"/>
              </a:lnSpc>
              <a:spcBef>
                <a:spcPct val="0"/>
              </a:spcBef>
              <a:spcAft>
                <a:spcPts val="1000"/>
              </a:spcAft>
              <a:buClrTx/>
              <a:buSzTx/>
              <a:buFontTx/>
              <a:buNone/>
              <a:tabLst/>
            </a:pPr>
            <a:r>
              <a:rPr kumimoji="0" lang="es-PE" sz="1100" i="0" u="none" strike="noStrike" cap="none" normalizeH="0" baseline="0" dirty="0">
                <a:ln>
                  <a:noFill/>
                </a:ln>
                <a:effectLst/>
                <a:latin typeface="Arial" pitchFamily="34" charset="0"/>
                <a:cs typeface="Arial" pitchFamily="34" charset="0"/>
              </a:rPr>
              <a:t>22.Contacto Móvil</a:t>
            </a:r>
          </a:p>
          <a:p>
            <a:pPr marL="0" marR="0" lvl="0" indent="0" algn="l" defTabSz="914400" rtl="0" eaLnBrk="1" fontAlgn="base" latinLnBrk="0" hangingPunct="1">
              <a:lnSpc>
                <a:spcPct val="100000"/>
              </a:lnSpc>
              <a:spcBef>
                <a:spcPct val="0"/>
              </a:spcBef>
              <a:spcAft>
                <a:spcPts val="1000"/>
              </a:spcAft>
              <a:buClrTx/>
              <a:buSzTx/>
              <a:buFontTx/>
              <a:buNone/>
              <a:tabLst/>
            </a:pPr>
            <a:r>
              <a:rPr kumimoji="0" lang="es-PE" sz="1100" i="0" u="none" strike="noStrike" cap="none" normalizeH="0" baseline="0" dirty="0">
                <a:ln>
                  <a:noFill/>
                </a:ln>
                <a:effectLst/>
                <a:latin typeface="Arial" pitchFamily="34" charset="0"/>
                <a:cs typeface="Arial" pitchFamily="34" charset="0"/>
              </a:rPr>
              <a:t>23.Cubierta Aislante</a:t>
            </a:r>
          </a:p>
          <a:p>
            <a:pPr marL="0" marR="0" lvl="0" indent="0" algn="l" defTabSz="914400" rtl="0" eaLnBrk="1" fontAlgn="base" latinLnBrk="0" hangingPunct="1">
              <a:lnSpc>
                <a:spcPct val="100000"/>
              </a:lnSpc>
              <a:spcBef>
                <a:spcPct val="0"/>
              </a:spcBef>
              <a:spcAft>
                <a:spcPts val="1000"/>
              </a:spcAft>
              <a:buClrTx/>
              <a:buSzTx/>
              <a:buFontTx/>
              <a:buNone/>
              <a:tabLst/>
            </a:pPr>
            <a:r>
              <a:rPr kumimoji="0" lang="es-PE" sz="1100" i="0" u="none" strike="noStrike" cap="none" normalizeH="0" baseline="0" dirty="0">
                <a:ln>
                  <a:noFill/>
                </a:ln>
                <a:effectLst/>
                <a:latin typeface="Arial" pitchFamily="34" charset="0"/>
                <a:cs typeface="Arial" pitchFamily="34" charset="0"/>
              </a:rPr>
              <a:t>24.Fuelle Metálico</a:t>
            </a:r>
          </a:p>
          <a:p>
            <a:pPr marL="0" marR="0" lvl="0" indent="0" algn="l" defTabSz="914400" rtl="0" eaLnBrk="1" fontAlgn="base" latinLnBrk="0" hangingPunct="1">
              <a:lnSpc>
                <a:spcPct val="100000"/>
              </a:lnSpc>
              <a:spcBef>
                <a:spcPct val="0"/>
              </a:spcBef>
              <a:spcAft>
                <a:spcPts val="1000"/>
              </a:spcAft>
              <a:buClrTx/>
              <a:buSzTx/>
              <a:buFontTx/>
              <a:buNone/>
              <a:tabLst/>
            </a:pPr>
            <a:r>
              <a:rPr kumimoji="0" lang="es-PE" sz="1100" i="0" u="none" strike="noStrike" cap="none" normalizeH="0" baseline="0" dirty="0">
                <a:ln>
                  <a:noFill/>
                </a:ln>
                <a:effectLst/>
                <a:latin typeface="Arial" pitchFamily="34" charset="0"/>
                <a:cs typeface="Arial" pitchFamily="34" charset="0"/>
              </a:rPr>
              <a:t>25.Pantalla Metálica</a:t>
            </a:r>
            <a:endParaRPr kumimoji="0" lang="es-PE" sz="1800" i="0" u="none" strike="noStrike" cap="none" normalizeH="0" baseline="0" dirty="0">
              <a:ln>
                <a:noFill/>
              </a:ln>
              <a:effectLst/>
              <a:latin typeface="Arial" pitchFamily="34" charset="0"/>
              <a:cs typeface="Arial"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redondeado"/>
          <p:cNvSpPr/>
          <p:nvPr/>
        </p:nvSpPr>
        <p:spPr>
          <a:xfrm>
            <a:off x="857224" y="357166"/>
            <a:ext cx="7786742" cy="1071570"/>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s-PE"/>
          </a:p>
        </p:txBody>
      </p:sp>
      <p:sp>
        <p:nvSpPr>
          <p:cNvPr id="2" name="1 Título"/>
          <p:cNvSpPr>
            <a:spLocks noGrp="1"/>
          </p:cNvSpPr>
          <p:nvPr>
            <p:ph type="title"/>
          </p:nvPr>
        </p:nvSpPr>
        <p:spPr>
          <a:xfrm>
            <a:off x="928662" y="285728"/>
            <a:ext cx="7772400" cy="1143000"/>
          </a:xfrm>
        </p:spPr>
        <p:txBody>
          <a:bodyPr/>
          <a:lstStyle/>
          <a:p>
            <a:pPr algn="ctr"/>
            <a:r>
              <a:rPr lang="es-PE" b="1" dirty="0">
                <a:solidFill>
                  <a:srgbClr val="FF0000"/>
                </a:solidFill>
              </a:rPr>
              <a:t>Ventajas y Desventajas </a:t>
            </a:r>
          </a:p>
        </p:txBody>
      </p:sp>
      <p:sp>
        <p:nvSpPr>
          <p:cNvPr id="3" name="2 Marcador de contenido"/>
          <p:cNvSpPr>
            <a:spLocks noGrp="1"/>
          </p:cNvSpPr>
          <p:nvPr>
            <p:ph sz="quarter" idx="1"/>
          </p:nvPr>
        </p:nvSpPr>
        <p:spPr/>
        <p:txBody>
          <a:bodyPr>
            <a:normAutofit fontScale="85000" lnSpcReduction="20000"/>
          </a:bodyPr>
          <a:lstStyle/>
          <a:p>
            <a:pPr>
              <a:buNone/>
            </a:pPr>
            <a:r>
              <a:rPr lang="es-PE" dirty="0"/>
              <a:t>Ventajas </a:t>
            </a:r>
          </a:p>
          <a:p>
            <a:pPr lvl="0"/>
            <a:r>
              <a:rPr lang="es-PE" dirty="0"/>
              <a:t>Tiempo de operación muy rápido, en general la corriente se anula a la primera pasada por cero.         </a:t>
            </a:r>
          </a:p>
          <a:p>
            <a:pPr lvl="0"/>
            <a:r>
              <a:rPr lang="es-PE" dirty="0"/>
              <a:t>Rigidez Dieléctrica entres los contactos se restablece rápidamente impidiendo la reignicion del arco.</a:t>
            </a:r>
          </a:p>
          <a:p>
            <a:pPr lvl="0"/>
            <a:r>
              <a:rPr lang="es-PE" dirty="0"/>
              <a:t>Son menos pesados y más baratos.</a:t>
            </a:r>
          </a:p>
          <a:p>
            <a:pPr lvl="0"/>
            <a:r>
              <a:rPr lang="es-PE" dirty="0"/>
              <a:t>Prácticamente no requieren mantención y tienen una vida útil mucho mayor a los interruptores convencionales. </a:t>
            </a:r>
          </a:p>
          <a:p>
            <a:pPr lvl="0"/>
            <a:r>
              <a:rPr lang="es-PE" dirty="0"/>
              <a:t>Especial para uso en sistemas de baja y media tensión.</a:t>
            </a:r>
          </a:p>
          <a:p>
            <a:pPr>
              <a:buNone/>
            </a:pPr>
            <a:r>
              <a:rPr lang="es-PE" dirty="0"/>
              <a:t>Desventajas</a:t>
            </a:r>
          </a:p>
          <a:p>
            <a:pPr lvl="0"/>
            <a:r>
              <a:rPr lang="es-PE" dirty="0"/>
              <a:t>Dificultad para mantener la condición de vacío.</a:t>
            </a:r>
          </a:p>
          <a:p>
            <a:pPr lvl="0"/>
            <a:r>
              <a:rPr lang="es-PE" dirty="0"/>
              <a:t>Generan sobre tensiones producto del elevado di/</a:t>
            </a:r>
            <a:r>
              <a:rPr lang="es-PE" dirty="0" err="1"/>
              <a:t>dt</a:t>
            </a:r>
            <a:r>
              <a:rPr lang="es-PE" dirty="0"/>
              <a:t>.</a:t>
            </a:r>
          </a:p>
          <a:p>
            <a:pPr lvl="0"/>
            <a:r>
              <a:rPr lang="es-PE" dirty="0"/>
              <a:t>Tienen capacidad de interrupción limitada.</a:t>
            </a:r>
          </a:p>
          <a:p>
            <a:endParaRPr lang="es-PE"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redondeado"/>
          <p:cNvSpPr/>
          <p:nvPr/>
        </p:nvSpPr>
        <p:spPr>
          <a:xfrm>
            <a:off x="857224" y="285728"/>
            <a:ext cx="7786742" cy="1071570"/>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s-PE"/>
          </a:p>
        </p:txBody>
      </p:sp>
      <p:sp>
        <p:nvSpPr>
          <p:cNvPr id="2" name="1 Título"/>
          <p:cNvSpPr>
            <a:spLocks noGrp="1"/>
          </p:cNvSpPr>
          <p:nvPr>
            <p:ph type="title"/>
          </p:nvPr>
        </p:nvSpPr>
        <p:spPr/>
        <p:txBody>
          <a:bodyPr>
            <a:normAutofit fontScale="90000"/>
          </a:bodyPr>
          <a:lstStyle/>
          <a:p>
            <a:pPr algn="ctr"/>
            <a:r>
              <a:rPr lang="es-PE" b="1" dirty="0">
                <a:solidFill>
                  <a:srgbClr val="FF0000"/>
                </a:solidFill>
              </a:rPr>
              <a:t>Interruptor en hexafluoruro de azufre (SF6)</a:t>
            </a:r>
          </a:p>
        </p:txBody>
      </p:sp>
      <p:sp>
        <p:nvSpPr>
          <p:cNvPr id="3" name="2 Marcador de contenido"/>
          <p:cNvSpPr>
            <a:spLocks noGrp="1"/>
          </p:cNvSpPr>
          <p:nvPr>
            <p:ph sz="quarter" idx="1"/>
          </p:nvPr>
        </p:nvSpPr>
        <p:spPr/>
        <p:txBody>
          <a:bodyPr/>
          <a:lstStyle/>
          <a:p>
            <a:r>
              <a:rPr lang="es-PE" dirty="0"/>
              <a:t>En presencia del SF6 la tensión del arco se mantiene en un valor bajo, razón por la cual la energía disipada no alcanza valores muy elevados </a:t>
            </a:r>
          </a:p>
        </p:txBody>
      </p:sp>
      <p:pic>
        <p:nvPicPr>
          <p:cNvPr id="54273" name="Picture 1" descr="C:\Users\carlos\Desktop\Sin título.png"/>
          <p:cNvPicPr>
            <a:picLocks noChangeAspect="1" noChangeArrowheads="1"/>
          </p:cNvPicPr>
          <p:nvPr/>
        </p:nvPicPr>
        <p:blipFill>
          <a:blip r:embed="rId2"/>
          <a:srcRect/>
          <a:stretch>
            <a:fillRect/>
          </a:stretch>
        </p:blipFill>
        <p:spPr bwMode="auto">
          <a:xfrm>
            <a:off x="3214678" y="2714620"/>
            <a:ext cx="2643206" cy="3880961"/>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redondeado"/>
          <p:cNvSpPr/>
          <p:nvPr/>
        </p:nvSpPr>
        <p:spPr>
          <a:xfrm>
            <a:off x="857224" y="285728"/>
            <a:ext cx="7786742" cy="1071570"/>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s-PE"/>
          </a:p>
        </p:txBody>
      </p:sp>
      <p:sp>
        <p:nvSpPr>
          <p:cNvPr id="2" name="1 Título"/>
          <p:cNvSpPr>
            <a:spLocks noGrp="1"/>
          </p:cNvSpPr>
          <p:nvPr>
            <p:ph type="title"/>
          </p:nvPr>
        </p:nvSpPr>
        <p:spPr>
          <a:xfrm>
            <a:off x="857224" y="142852"/>
            <a:ext cx="7772400" cy="1143000"/>
          </a:xfrm>
        </p:spPr>
        <p:txBody>
          <a:bodyPr/>
          <a:lstStyle/>
          <a:p>
            <a:pPr algn="ctr"/>
            <a:r>
              <a:rPr lang="es-PE" b="1" dirty="0">
                <a:solidFill>
                  <a:srgbClr val="FF0000"/>
                </a:solidFill>
              </a:rPr>
              <a:t>Principio de extinción del arco </a:t>
            </a:r>
          </a:p>
        </p:txBody>
      </p:sp>
      <p:sp>
        <p:nvSpPr>
          <p:cNvPr id="3" name="2 Marcador de contenido"/>
          <p:cNvSpPr>
            <a:spLocks noGrp="1"/>
          </p:cNvSpPr>
          <p:nvPr>
            <p:ph sz="quarter" idx="1"/>
          </p:nvPr>
        </p:nvSpPr>
        <p:spPr>
          <a:xfrm>
            <a:off x="500034" y="1357298"/>
            <a:ext cx="8229600" cy="4525963"/>
          </a:xfrm>
        </p:spPr>
        <p:txBody>
          <a:bodyPr>
            <a:normAutofit/>
          </a:bodyPr>
          <a:lstStyle/>
          <a:p>
            <a:pPr lvl="0"/>
            <a:r>
              <a:rPr lang="es-PE" sz="1500" dirty="0"/>
              <a:t>El corte de corrientes de servicio Durante la apertura primero se abre el contacto principal (4) y la corriente conmuta al contacto de arco aún cerrado. Después abre el contacto de arco (3) y se genera un arco eléctrico. Simultáneamente el cilindro de caldeo (6) se desplaza hacia el soporte (6) y comprime el gas SF6 contenido ahí. Entonces el gas se desplaza en sentido contrario al movimiento del contacto móvil, fluye a través del cilindro de caldeo (6) hacia el contacto de arco (3) y extingue el arco.</a:t>
            </a:r>
          </a:p>
          <a:p>
            <a:pPr lvl="0">
              <a:buNone/>
            </a:pPr>
            <a:endParaRPr lang="es-PE" sz="1900" dirty="0"/>
          </a:p>
        </p:txBody>
      </p:sp>
      <p:pic>
        <p:nvPicPr>
          <p:cNvPr id="4" name="3 Imagen" descr="C:\Users\carlos\Desktop\Sin título.png"/>
          <p:cNvPicPr/>
          <p:nvPr/>
        </p:nvPicPr>
        <p:blipFill>
          <a:blip r:embed="rId2"/>
          <a:srcRect/>
          <a:stretch>
            <a:fillRect/>
          </a:stretch>
        </p:blipFill>
        <p:spPr bwMode="auto">
          <a:xfrm>
            <a:off x="857224" y="2786058"/>
            <a:ext cx="7786742" cy="3779144"/>
          </a:xfrm>
          <a:prstGeom prst="rect">
            <a:avLst/>
          </a:prstGeom>
          <a:noFill/>
          <a:ln w="9525">
            <a:noFill/>
            <a:miter lim="800000"/>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redondeado"/>
          <p:cNvSpPr/>
          <p:nvPr/>
        </p:nvSpPr>
        <p:spPr>
          <a:xfrm>
            <a:off x="857224" y="285728"/>
            <a:ext cx="7786742" cy="1071570"/>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s-PE"/>
          </a:p>
        </p:txBody>
      </p:sp>
      <p:sp>
        <p:nvSpPr>
          <p:cNvPr id="2" name="1 Título"/>
          <p:cNvSpPr>
            <a:spLocks noGrp="1"/>
          </p:cNvSpPr>
          <p:nvPr>
            <p:ph type="title"/>
          </p:nvPr>
        </p:nvSpPr>
        <p:spPr>
          <a:xfrm>
            <a:off x="928662" y="0"/>
            <a:ext cx="7772400" cy="1143000"/>
          </a:xfrm>
        </p:spPr>
        <p:txBody>
          <a:bodyPr/>
          <a:lstStyle/>
          <a:p>
            <a:pPr algn="ctr"/>
            <a:r>
              <a:rPr lang="es-PE" b="1" dirty="0">
                <a:solidFill>
                  <a:srgbClr val="FF0000"/>
                </a:solidFill>
              </a:rPr>
              <a:t>Ventajas y desventajas</a:t>
            </a:r>
          </a:p>
        </p:txBody>
      </p:sp>
      <p:sp>
        <p:nvSpPr>
          <p:cNvPr id="3" name="2 Marcador de contenido"/>
          <p:cNvSpPr>
            <a:spLocks noGrp="1"/>
          </p:cNvSpPr>
          <p:nvPr>
            <p:ph sz="quarter" idx="1"/>
          </p:nvPr>
        </p:nvSpPr>
        <p:spPr/>
        <p:txBody>
          <a:bodyPr>
            <a:normAutofit/>
          </a:bodyPr>
          <a:lstStyle/>
          <a:p>
            <a:pPr>
              <a:buNone/>
            </a:pPr>
            <a:r>
              <a:rPr lang="es-PE" sz="2000" dirty="0">
                <a:latin typeface="Arial" pitchFamily="34" charset="0"/>
                <a:cs typeface="Arial" pitchFamily="34" charset="0"/>
              </a:rPr>
              <a:t>Ventajas</a:t>
            </a:r>
          </a:p>
          <a:p>
            <a:r>
              <a:rPr lang="es-PE" sz="2000" dirty="0">
                <a:latin typeface="Arial" pitchFamily="34" charset="0"/>
                <a:cs typeface="Arial" pitchFamily="34" charset="0"/>
              </a:rPr>
              <a:t>En presencia del SF 6 la tensión del arco se mantiene en un valor bajo, razón por la cual la energía disipada no alcanza valores muy elevados. La rigidez dieléctrica del gas es 2.5 veces superior a la del aire (a presión atmosférica).</a:t>
            </a:r>
          </a:p>
          <a:p>
            <a:pPr>
              <a:buNone/>
            </a:pPr>
            <a:r>
              <a:rPr lang="es-PE" sz="2000" dirty="0">
                <a:latin typeface="Arial" pitchFamily="34" charset="0"/>
                <a:cs typeface="Arial" pitchFamily="34" charset="0"/>
              </a:rPr>
              <a:t>Desventajas</a:t>
            </a:r>
          </a:p>
          <a:p>
            <a:pPr lvl="0"/>
            <a:r>
              <a:rPr lang="es-PE" sz="2000" dirty="0"/>
              <a:t>EL SF6 tiene características electronegativas lo cual tiene la facilidad en capturar electrones libres, transformando los átomos en iones negativos lo cual provoca en el gas las altas propiedades de ruptura de arco. Sin embargo este proceso degrada la calidad del gas lo cual va reduciendo la vida útil del  sistema.</a:t>
            </a:r>
          </a:p>
          <a:p>
            <a:r>
              <a:rPr lang="es-PE" sz="2000" dirty="0"/>
              <a:t>El SF6 es causa muy importante del efecto invernadero </a:t>
            </a:r>
            <a:endParaRPr lang="es-PE"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redondeado"/>
          <p:cNvSpPr/>
          <p:nvPr/>
        </p:nvSpPr>
        <p:spPr>
          <a:xfrm>
            <a:off x="857224" y="428604"/>
            <a:ext cx="7786742" cy="1071570"/>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s-PE"/>
          </a:p>
        </p:txBody>
      </p:sp>
      <p:sp>
        <p:nvSpPr>
          <p:cNvPr id="2" name="1 Título"/>
          <p:cNvSpPr>
            <a:spLocks noGrp="1"/>
          </p:cNvSpPr>
          <p:nvPr>
            <p:ph type="title"/>
          </p:nvPr>
        </p:nvSpPr>
        <p:spPr>
          <a:xfrm>
            <a:off x="928662" y="142852"/>
            <a:ext cx="7772400" cy="1143000"/>
          </a:xfrm>
        </p:spPr>
        <p:txBody>
          <a:bodyPr>
            <a:normAutofit/>
          </a:bodyPr>
          <a:lstStyle/>
          <a:p>
            <a:r>
              <a:rPr lang="es-PE" b="1" dirty="0">
                <a:solidFill>
                  <a:srgbClr val="FF0000"/>
                </a:solidFill>
              </a:rPr>
              <a:t>Interruptores de aire comprimido </a:t>
            </a:r>
          </a:p>
        </p:txBody>
      </p:sp>
      <p:sp>
        <p:nvSpPr>
          <p:cNvPr id="3" name="2 Marcador de contenido"/>
          <p:cNvSpPr>
            <a:spLocks noGrp="1"/>
          </p:cNvSpPr>
          <p:nvPr>
            <p:ph sz="quarter" idx="1"/>
          </p:nvPr>
        </p:nvSpPr>
        <p:spPr/>
        <p:txBody>
          <a:bodyPr/>
          <a:lstStyle/>
          <a:p>
            <a:r>
              <a:rPr lang="es-PE" sz="2000" dirty="0"/>
              <a:t>En estos interruptores, el medio de extinción del arco es aire a presión. El aire a presión se obtiene por un sistema de aire comprimido que incluye una o varias compresoras, un tanque principal un tanque de reserva y un sistema de distribución en caso de que sean varios interruptores. se fabrican monofásicos y trifásicos, para uso interior y exterior.</a:t>
            </a:r>
          </a:p>
          <a:p>
            <a:pPr>
              <a:buNone/>
            </a:pPr>
            <a:endParaRPr lang="es-PE" dirty="0"/>
          </a:p>
        </p:txBody>
      </p:sp>
      <p:pic>
        <p:nvPicPr>
          <p:cNvPr id="51201" name="Picture 1" descr="C:\Users\carlos\Desktop\Sin título.png"/>
          <p:cNvPicPr>
            <a:picLocks noChangeAspect="1" noChangeArrowheads="1"/>
          </p:cNvPicPr>
          <p:nvPr/>
        </p:nvPicPr>
        <p:blipFill>
          <a:blip r:embed="rId2"/>
          <a:srcRect/>
          <a:stretch>
            <a:fillRect/>
          </a:stretch>
        </p:blipFill>
        <p:spPr bwMode="auto">
          <a:xfrm>
            <a:off x="2428860" y="3429000"/>
            <a:ext cx="4786346" cy="3177353"/>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redondeado"/>
          <p:cNvSpPr/>
          <p:nvPr/>
        </p:nvSpPr>
        <p:spPr>
          <a:xfrm>
            <a:off x="857224" y="357166"/>
            <a:ext cx="7786742" cy="1071570"/>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s-PE"/>
          </a:p>
        </p:txBody>
      </p:sp>
      <p:sp>
        <p:nvSpPr>
          <p:cNvPr id="2" name="1 Título"/>
          <p:cNvSpPr>
            <a:spLocks noGrp="1"/>
          </p:cNvSpPr>
          <p:nvPr>
            <p:ph type="title"/>
          </p:nvPr>
        </p:nvSpPr>
        <p:spPr/>
        <p:txBody>
          <a:bodyPr/>
          <a:lstStyle/>
          <a:p>
            <a:r>
              <a:rPr lang="es-PE" b="1" dirty="0">
                <a:solidFill>
                  <a:srgbClr val="FF0000"/>
                </a:solidFill>
              </a:rPr>
              <a:t>        Ventajas y Desventajas </a:t>
            </a:r>
          </a:p>
        </p:txBody>
      </p:sp>
      <p:sp>
        <p:nvSpPr>
          <p:cNvPr id="3" name="2 Marcador de contenido"/>
          <p:cNvSpPr>
            <a:spLocks noGrp="1"/>
          </p:cNvSpPr>
          <p:nvPr>
            <p:ph sz="quarter" idx="1"/>
          </p:nvPr>
        </p:nvSpPr>
        <p:spPr/>
        <p:txBody>
          <a:bodyPr>
            <a:normAutofit fontScale="55000" lnSpcReduction="20000"/>
          </a:bodyPr>
          <a:lstStyle/>
          <a:p>
            <a:pPr>
              <a:buNone/>
            </a:pPr>
            <a:r>
              <a:rPr lang="es-PE" dirty="0"/>
              <a:t>Ventajas:</a:t>
            </a:r>
          </a:p>
          <a:p>
            <a:pPr lvl="0"/>
            <a:r>
              <a:rPr lang="es-PE" dirty="0"/>
              <a:t>No hay riesgos de incendio o explosión.</a:t>
            </a:r>
          </a:p>
          <a:p>
            <a:pPr lvl="0"/>
            <a:r>
              <a:rPr lang="es-PE" dirty="0"/>
              <a:t>Operación muy rápida.</a:t>
            </a:r>
          </a:p>
          <a:p>
            <a:pPr lvl="0"/>
            <a:r>
              <a:rPr lang="es-PE" dirty="0"/>
              <a:t>La apertura de las líneas de transmisión sin carga o la de sistemas altamente capacitivos, no representa mucha dificultad </a:t>
            </a:r>
          </a:p>
          <a:p>
            <a:pPr lvl="0"/>
            <a:r>
              <a:rPr lang="es-PE" dirty="0"/>
              <a:t>Pueden emplearse en sistemas con </a:t>
            </a:r>
            <a:r>
              <a:rPr lang="es-PE" dirty="0" err="1"/>
              <a:t>reconexión</a:t>
            </a:r>
            <a:r>
              <a:rPr lang="es-PE" dirty="0"/>
              <a:t> automática.</a:t>
            </a:r>
          </a:p>
          <a:p>
            <a:pPr lvl="0"/>
            <a:r>
              <a:rPr lang="es-PE" dirty="0"/>
              <a:t> Alta capacidad de ruptura.</a:t>
            </a:r>
          </a:p>
          <a:p>
            <a:pPr lvl="0"/>
            <a:r>
              <a:rPr lang="es-PE" dirty="0"/>
              <a:t>La interrupción de corrientes altamente capacitivas no presenta mayores dificultades.</a:t>
            </a:r>
          </a:p>
          <a:p>
            <a:pPr lvl="0"/>
            <a:r>
              <a:rPr lang="es-PE" dirty="0"/>
              <a:t> Menor daño a los contactos.</a:t>
            </a:r>
          </a:p>
          <a:p>
            <a:pPr lvl="0"/>
            <a:r>
              <a:rPr lang="es-PE" dirty="0"/>
              <a:t>Fácil acceso a los contactos.</a:t>
            </a:r>
          </a:p>
          <a:p>
            <a:pPr lvl="0"/>
            <a:r>
              <a:rPr lang="es-PE" dirty="0"/>
              <a:t>Comparativamente menor peso. </a:t>
            </a:r>
          </a:p>
          <a:p>
            <a:pPr>
              <a:buNone/>
            </a:pPr>
            <a:r>
              <a:rPr lang="es-PE" dirty="0"/>
              <a:t>Desventajas:</a:t>
            </a:r>
          </a:p>
          <a:p>
            <a:pPr lvl="0"/>
            <a:r>
              <a:rPr lang="es-PE" dirty="0"/>
              <a:t>Poseen una compleja instalación debido a la red de aire comprimido, que incluye motor, compresor, cañerías, etc., </a:t>
            </a:r>
          </a:p>
          <a:p>
            <a:pPr lvl="0"/>
            <a:r>
              <a:rPr lang="es-PE" dirty="0"/>
              <a:t>Construcción más compleja, </a:t>
            </a:r>
          </a:p>
          <a:p>
            <a:pPr lvl="0"/>
            <a:r>
              <a:rPr lang="es-PE" dirty="0"/>
              <a:t>Mayor costoso</a:t>
            </a:r>
          </a:p>
          <a:p>
            <a:pPr lvl="0"/>
            <a:r>
              <a:rPr lang="es-PE" dirty="0"/>
              <a:t>Mantenimiento frecuente debido al uso de válvulas y equipos de compresión</a:t>
            </a:r>
          </a:p>
          <a:p>
            <a:pPr lvl="0"/>
            <a:r>
              <a:rPr lang="es-PE" dirty="0"/>
              <a:t>El alto ruido que se produce debido a las altas presiones que se encuentra sometido el aire </a:t>
            </a:r>
          </a:p>
          <a:p>
            <a:endParaRPr lang="es-PE"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redondeado"/>
          <p:cNvSpPr/>
          <p:nvPr/>
        </p:nvSpPr>
        <p:spPr>
          <a:xfrm>
            <a:off x="857224" y="285728"/>
            <a:ext cx="7786742" cy="1143008"/>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s-PE"/>
          </a:p>
        </p:txBody>
      </p:sp>
      <p:sp>
        <p:nvSpPr>
          <p:cNvPr id="2" name="1 Título"/>
          <p:cNvSpPr>
            <a:spLocks noGrp="1"/>
          </p:cNvSpPr>
          <p:nvPr>
            <p:ph type="title"/>
          </p:nvPr>
        </p:nvSpPr>
        <p:spPr>
          <a:xfrm>
            <a:off x="214282" y="274638"/>
            <a:ext cx="8472518" cy="1143000"/>
          </a:xfrm>
        </p:spPr>
        <p:txBody>
          <a:bodyPr>
            <a:normAutofit fontScale="90000"/>
          </a:bodyPr>
          <a:lstStyle/>
          <a:p>
            <a:pPr algn="ctr"/>
            <a:r>
              <a:rPr lang="es-PE" b="1" dirty="0">
                <a:solidFill>
                  <a:srgbClr val="FF0000"/>
                </a:solidFill>
              </a:rPr>
              <a:t>Clasificación de los interruptores según el diseño externo</a:t>
            </a:r>
          </a:p>
        </p:txBody>
      </p:sp>
      <p:sp>
        <p:nvSpPr>
          <p:cNvPr id="3" name="2 Marcador de contenido"/>
          <p:cNvSpPr>
            <a:spLocks noGrp="1"/>
          </p:cNvSpPr>
          <p:nvPr>
            <p:ph sz="quarter" idx="1"/>
          </p:nvPr>
        </p:nvSpPr>
        <p:spPr/>
        <p:txBody>
          <a:bodyPr/>
          <a:lstStyle/>
          <a:p>
            <a:pPr algn="ctr">
              <a:buNone/>
            </a:pPr>
            <a:r>
              <a:rPr lang="es-PE" b="1" dirty="0">
                <a:solidFill>
                  <a:srgbClr val="0070C0"/>
                </a:solidFill>
              </a:rPr>
              <a:t>Tanque Muerto</a:t>
            </a:r>
          </a:p>
          <a:p>
            <a:r>
              <a:rPr lang="es-PE" sz="2000" dirty="0"/>
              <a:t>De tanque muerto significa que el tanque del interruptor, cámara de extinción y todos sus accesorios se mantienen al potencial de tierra y que la fuente externa y conexiones a la carga se hacen por medio de boquillas convencionales. El mecanismo de interrupción se encuentra en pequeñas cámaras las que se ubican en soporte aislante </a:t>
            </a:r>
          </a:p>
          <a:p>
            <a:endParaRPr lang="es-PE" dirty="0"/>
          </a:p>
        </p:txBody>
      </p:sp>
      <p:pic>
        <p:nvPicPr>
          <p:cNvPr id="4" name="3 Imagen" descr="C:\Users\carlos\Desktop\Sin título.png"/>
          <p:cNvPicPr/>
          <p:nvPr/>
        </p:nvPicPr>
        <p:blipFill>
          <a:blip r:embed="rId2"/>
          <a:srcRect/>
          <a:stretch>
            <a:fillRect/>
          </a:stretch>
        </p:blipFill>
        <p:spPr bwMode="auto">
          <a:xfrm>
            <a:off x="2285984" y="3786190"/>
            <a:ext cx="2214578" cy="2786058"/>
          </a:xfrm>
          <a:prstGeom prst="rect">
            <a:avLst/>
          </a:prstGeom>
          <a:noFill/>
          <a:ln w="9525">
            <a:noFill/>
            <a:miter lim="800000"/>
            <a:headEnd/>
            <a:tailEnd/>
          </a:ln>
        </p:spPr>
      </p:pic>
      <p:pic>
        <p:nvPicPr>
          <p:cNvPr id="20483" name="Picture 3" descr="C:\Users\carlos\Desktop\Sin título.png"/>
          <p:cNvPicPr>
            <a:picLocks noChangeAspect="1" noChangeArrowheads="1"/>
          </p:cNvPicPr>
          <p:nvPr/>
        </p:nvPicPr>
        <p:blipFill>
          <a:blip r:embed="rId3"/>
          <a:srcRect/>
          <a:stretch>
            <a:fillRect/>
          </a:stretch>
        </p:blipFill>
        <p:spPr bwMode="auto">
          <a:xfrm>
            <a:off x="5286380" y="4214818"/>
            <a:ext cx="2875999" cy="1671861"/>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28596" y="357166"/>
            <a:ext cx="8229600" cy="5523566"/>
          </a:xfrm>
        </p:spPr>
        <p:txBody>
          <a:bodyPr/>
          <a:lstStyle/>
          <a:p>
            <a:pPr algn="ctr">
              <a:buNone/>
            </a:pPr>
            <a:r>
              <a:rPr lang="es-PE" b="1" dirty="0">
                <a:solidFill>
                  <a:srgbClr val="0070C0"/>
                </a:solidFill>
              </a:rPr>
              <a:t>   Tanque Vivo </a:t>
            </a:r>
          </a:p>
          <a:p>
            <a:r>
              <a:rPr lang="es-PE" sz="2000" dirty="0"/>
              <a:t>De tanque vivo significa que las partes metálicas y de porcelana que contienen el mecanismo de interrupción se encuentran montadas sobre columnas de porcelana aislante y están, por lo tanto, al potencial de línea. El mecanismo de interrupción que se conecta  a la alta tensión mediante bujes.</a:t>
            </a:r>
          </a:p>
          <a:p>
            <a:pPr>
              <a:buNone/>
            </a:pPr>
            <a:br>
              <a:rPr lang="es-PE" dirty="0"/>
            </a:br>
            <a:endParaRPr lang="es-PE" dirty="0"/>
          </a:p>
          <a:p>
            <a:endParaRPr lang="es-PE" dirty="0"/>
          </a:p>
        </p:txBody>
      </p:sp>
      <p:pic>
        <p:nvPicPr>
          <p:cNvPr id="4" name="3 Imagen" descr="C:\Users\carlos\Desktop\Sin título.png"/>
          <p:cNvPicPr/>
          <p:nvPr/>
        </p:nvPicPr>
        <p:blipFill>
          <a:blip r:embed="rId2"/>
          <a:srcRect/>
          <a:stretch>
            <a:fillRect/>
          </a:stretch>
        </p:blipFill>
        <p:spPr bwMode="auto">
          <a:xfrm>
            <a:off x="357158" y="2857496"/>
            <a:ext cx="3352272" cy="3348842"/>
          </a:xfrm>
          <a:prstGeom prst="rect">
            <a:avLst/>
          </a:prstGeom>
          <a:noFill/>
          <a:ln w="9525">
            <a:noFill/>
            <a:miter lim="800000"/>
            <a:headEnd/>
            <a:tailEnd/>
          </a:ln>
        </p:spPr>
      </p:pic>
      <p:pic>
        <p:nvPicPr>
          <p:cNvPr id="19457" name="Picture 1" descr="C:\Users\carlos\Desktop\Sin título.png"/>
          <p:cNvPicPr>
            <a:picLocks noChangeAspect="1" noChangeArrowheads="1"/>
          </p:cNvPicPr>
          <p:nvPr/>
        </p:nvPicPr>
        <p:blipFill>
          <a:blip r:embed="rId3"/>
          <a:srcRect/>
          <a:stretch>
            <a:fillRect/>
          </a:stretch>
        </p:blipFill>
        <p:spPr bwMode="auto">
          <a:xfrm>
            <a:off x="4857752" y="2071678"/>
            <a:ext cx="2786082" cy="1714512"/>
          </a:xfrm>
          <a:prstGeom prst="rect">
            <a:avLst/>
          </a:prstGeom>
          <a:noFill/>
        </p:spPr>
      </p:pic>
      <p:pic>
        <p:nvPicPr>
          <p:cNvPr id="19458" name="Picture 2" descr="C:\Users\carlos\Desktop\Sin título.png"/>
          <p:cNvPicPr>
            <a:picLocks noChangeAspect="1" noChangeArrowheads="1"/>
          </p:cNvPicPr>
          <p:nvPr/>
        </p:nvPicPr>
        <p:blipFill>
          <a:blip r:embed="rId4"/>
          <a:srcRect/>
          <a:stretch>
            <a:fillRect/>
          </a:stretch>
        </p:blipFill>
        <p:spPr bwMode="auto">
          <a:xfrm>
            <a:off x="4643438" y="3786190"/>
            <a:ext cx="3378899" cy="2795874"/>
          </a:xfrm>
          <a:prstGeom prst="rect">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redondeado"/>
          <p:cNvSpPr/>
          <p:nvPr/>
        </p:nvSpPr>
        <p:spPr>
          <a:xfrm>
            <a:off x="857224" y="285728"/>
            <a:ext cx="7786742" cy="1143008"/>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s-PE"/>
          </a:p>
        </p:txBody>
      </p:sp>
      <p:sp>
        <p:nvSpPr>
          <p:cNvPr id="2" name="1 Título"/>
          <p:cNvSpPr>
            <a:spLocks noGrp="1"/>
          </p:cNvSpPr>
          <p:nvPr>
            <p:ph type="title"/>
          </p:nvPr>
        </p:nvSpPr>
        <p:spPr>
          <a:xfrm>
            <a:off x="857224" y="142852"/>
            <a:ext cx="7772400" cy="1143000"/>
          </a:xfrm>
        </p:spPr>
        <p:txBody>
          <a:bodyPr>
            <a:normAutofit/>
          </a:bodyPr>
          <a:lstStyle/>
          <a:p>
            <a:pPr algn="ctr"/>
            <a:r>
              <a:rPr lang="es-PE" b="1" dirty="0">
                <a:solidFill>
                  <a:srgbClr val="FF0000"/>
                </a:solidFill>
              </a:rPr>
              <a:t>CRITERIOS PARA SU SELECCIÓN</a:t>
            </a:r>
          </a:p>
        </p:txBody>
      </p:sp>
      <p:sp>
        <p:nvSpPr>
          <p:cNvPr id="3" name="2 Marcador de contenido"/>
          <p:cNvSpPr>
            <a:spLocks noGrp="1"/>
          </p:cNvSpPr>
          <p:nvPr>
            <p:ph sz="quarter" idx="1"/>
          </p:nvPr>
        </p:nvSpPr>
        <p:spPr>
          <a:xfrm>
            <a:off x="500034" y="1447800"/>
            <a:ext cx="8429684" cy="4572000"/>
          </a:xfrm>
        </p:spPr>
        <p:txBody>
          <a:bodyPr/>
          <a:lstStyle/>
          <a:p>
            <a:r>
              <a:rPr lang="es-PE" dirty="0">
                <a:solidFill>
                  <a:srgbClr val="0070C0"/>
                </a:solidFill>
              </a:rPr>
              <a:t>Temperatura ambiente</a:t>
            </a:r>
            <a:r>
              <a:rPr lang="es-PE" dirty="0"/>
              <a:t>: Básicamente se requieres reconocer los valores extremos de temperatura.</a:t>
            </a:r>
          </a:p>
          <a:p>
            <a:r>
              <a:rPr lang="es-PE" dirty="0">
                <a:solidFill>
                  <a:srgbClr val="0070C0"/>
                </a:solidFill>
              </a:rPr>
              <a:t>Contaminación</a:t>
            </a:r>
            <a:r>
              <a:rPr lang="es-PE" dirty="0"/>
              <a:t> </a:t>
            </a:r>
          </a:p>
          <a:p>
            <a:r>
              <a:rPr lang="es-PE" dirty="0">
                <a:solidFill>
                  <a:srgbClr val="0070C0"/>
                </a:solidFill>
              </a:rPr>
              <a:t>Condiciones sísmicas </a:t>
            </a:r>
            <a:r>
              <a:rPr lang="es-PE" dirty="0"/>
              <a:t>: Es necesario agregar sistemas de amortiguamiento</a:t>
            </a:r>
          </a:p>
          <a:p>
            <a:r>
              <a:rPr lang="es-PE" dirty="0">
                <a:solidFill>
                  <a:srgbClr val="0070C0"/>
                </a:solidFill>
              </a:rPr>
              <a:t>Condiciones Eléctricas </a:t>
            </a:r>
            <a:r>
              <a:rPr lang="es-PE" dirty="0"/>
              <a:t>Sobrevoltajes por maniobra,  capacidad de corto circuito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redondeado"/>
          <p:cNvSpPr/>
          <p:nvPr/>
        </p:nvSpPr>
        <p:spPr>
          <a:xfrm>
            <a:off x="857224" y="285728"/>
            <a:ext cx="7786742" cy="1143008"/>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s-PE"/>
          </a:p>
        </p:txBody>
      </p:sp>
      <p:sp>
        <p:nvSpPr>
          <p:cNvPr id="2" name="1 Título"/>
          <p:cNvSpPr>
            <a:spLocks noGrp="1"/>
          </p:cNvSpPr>
          <p:nvPr>
            <p:ph type="title"/>
          </p:nvPr>
        </p:nvSpPr>
        <p:spPr/>
        <p:txBody>
          <a:bodyPr>
            <a:normAutofit/>
          </a:bodyPr>
          <a:lstStyle/>
          <a:p>
            <a:r>
              <a:rPr lang="es-PE" b="1" dirty="0">
                <a:solidFill>
                  <a:srgbClr val="FF0000"/>
                </a:solidFill>
              </a:rPr>
              <a:t>Pruebas  de Puesta en Servicio</a:t>
            </a:r>
          </a:p>
        </p:txBody>
      </p:sp>
      <p:sp>
        <p:nvSpPr>
          <p:cNvPr id="3" name="2 Marcador de contenido"/>
          <p:cNvSpPr>
            <a:spLocks noGrp="1"/>
          </p:cNvSpPr>
          <p:nvPr>
            <p:ph sz="quarter" idx="1"/>
          </p:nvPr>
        </p:nvSpPr>
        <p:spPr/>
        <p:txBody>
          <a:bodyPr/>
          <a:lstStyle/>
          <a:p>
            <a:r>
              <a:rPr lang="es-PE" dirty="0"/>
              <a:t> </a:t>
            </a:r>
            <a:r>
              <a:rPr lang="es-PE" sz="2000" dirty="0"/>
              <a:t>Resistencia de aislamiento </a:t>
            </a:r>
          </a:p>
          <a:p>
            <a:r>
              <a:rPr lang="es-PE" sz="2000" dirty="0"/>
              <a:t>Factos de potencia </a:t>
            </a:r>
          </a:p>
          <a:p>
            <a:r>
              <a:rPr lang="es-PE" sz="2000" dirty="0"/>
              <a:t>Resistencia de contactos</a:t>
            </a:r>
          </a:p>
          <a:p>
            <a:r>
              <a:rPr lang="es-PE" sz="2000" dirty="0"/>
              <a:t>Tiempos de operación </a:t>
            </a:r>
          </a:p>
          <a:p>
            <a:r>
              <a:rPr lang="es-PE" sz="2000" dirty="0"/>
              <a:t>Prueba del primer disparo </a:t>
            </a:r>
          </a:p>
          <a:p>
            <a:r>
              <a:rPr lang="es-PE" sz="2000" dirty="0"/>
              <a:t>Prueba de vibraciones en el interruptor</a:t>
            </a:r>
          </a:p>
          <a:p>
            <a:endParaRPr lang="es-PE" dirty="0"/>
          </a:p>
        </p:txBody>
      </p:sp>
      <p:pic>
        <p:nvPicPr>
          <p:cNvPr id="17410" name="Picture 2" descr="C:\Users\carlos\Desktop\Sin título.png"/>
          <p:cNvPicPr>
            <a:picLocks noChangeAspect="1" noChangeArrowheads="1"/>
          </p:cNvPicPr>
          <p:nvPr/>
        </p:nvPicPr>
        <p:blipFill>
          <a:blip r:embed="rId2" cstate="print"/>
          <a:srcRect/>
          <a:stretch>
            <a:fillRect/>
          </a:stretch>
        </p:blipFill>
        <p:spPr bwMode="auto">
          <a:xfrm>
            <a:off x="428596" y="4000504"/>
            <a:ext cx="4572032" cy="2666734"/>
          </a:xfrm>
          <a:prstGeom prst="rect">
            <a:avLst/>
          </a:prstGeom>
          <a:noFill/>
        </p:spPr>
      </p:pic>
      <p:sp>
        <p:nvSpPr>
          <p:cNvPr id="7" name="6 Rectángulo"/>
          <p:cNvSpPr/>
          <p:nvPr/>
        </p:nvSpPr>
        <p:spPr>
          <a:xfrm>
            <a:off x="5286380" y="4572008"/>
            <a:ext cx="3357586" cy="107157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E" dirty="0"/>
              <a:t>Conectado a tierra en ambos lados durante las pruebas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redondeado"/>
          <p:cNvSpPr/>
          <p:nvPr/>
        </p:nvSpPr>
        <p:spPr>
          <a:xfrm>
            <a:off x="857224" y="285728"/>
            <a:ext cx="7786742" cy="1143008"/>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s-PE"/>
          </a:p>
        </p:txBody>
      </p:sp>
      <p:sp>
        <p:nvSpPr>
          <p:cNvPr id="2" name="1 Título"/>
          <p:cNvSpPr>
            <a:spLocks noGrp="1"/>
          </p:cNvSpPr>
          <p:nvPr>
            <p:ph type="title"/>
          </p:nvPr>
        </p:nvSpPr>
        <p:spPr>
          <a:xfrm>
            <a:off x="571472" y="274638"/>
            <a:ext cx="8115328" cy="1143000"/>
          </a:xfrm>
        </p:spPr>
        <p:txBody>
          <a:bodyPr>
            <a:normAutofit fontScale="90000"/>
          </a:bodyPr>
          <a:lstStyle/>
          <a:p>
            <a:pPr algn="ctr"/>
            <a:r>
              <a:rPr lang="es-PE" b="1" dirty="0">
                <a:solidFill>
                  <a:srgbClr val="FF0000"/>
                </a:solidFill>
              </a:rPr>
              <a:t>Criterios para la Aceptación de puesta en servicio</a:t>
            </a:r>
          </a:p>
        </p:txBody>
      </p:sp>
      <p:sp>
        <p:nvSpPr>
          <p:cNvPr id="3" name="2 Marcador de contenido"/>
          <p:cNvSpPr>
            <a:spLocks noGrp="1"/>
          </p:cNvSpPr>
          <p:nvPr>
            <p:ph sz="quarter" idx="1"/>
          </p:nvPr>
        </p:nvSpPr>
        <p:spPr/>
        <p:txBody>
          <a:bodyPr>
            <a:normAutofit/>
          </a:bodyPr>
          <a:lstStyle/>
          <a:p>
            <a:r>
              <a:rPr lang="es-PE" dirty="0"/>
              <a:t>Si los valores de resistencia de aislamiento mayor  de 100,000 megaohms se acepta</a:t>
            </a:r>
          </a:p>
          <a:p>
            <a:r>
              <a:rPr lang="es-PE" dirty="0"/>
              <a:t>Si los valores de factor de potencia menor a 1% se acepta.</a:t>
            </a:r>
          </a:p>
          <a:p>
            <a:r>
              <a:rPr lang="es-PE" dirty="0"/>
              <a:t>Si los valores de resistencia de contactos son entres 30 y 100 microohms se acepta</a:t>
            </a:r>
          </a:p>
          <a:p>
            <a:r>
              <a:rPr lang="es-PE" dirty="0"/>
              <a:t>Si los valores de tiempos de operación son entres 45 y 90 milisegundos y la simultaneidad de los polos no rebasa el medio ciclo se acepta</a:t>
            </a:r>
          </a:p>
          <a:p>
            <a:r>
              <a:rPr lang="es-PE" dirty="0"/>
              <a:t>Si la verificación del panel de alarmas es correcto, y los valores nominales de presión y voltaje se acepta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redondeado"/>
          <p:cNvSpPr/>
          <p:nvPr/>
        </p:nvSpPr>
        <p:spPr>
          <a:xfrm>
            <a:off x="857224" y="285728"/>
            <a:ext cx="7786742" cy="1143008"/>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s-PE"/>
          </a:p>
        </p:txBody>
      </p:sp>
      <p:sp>
        <p:nvSpPr>
          <p:cNvPr id="2" name="1 Título"/>
          <p:cNvSpPr>
            <a:spLocks noGrp="1"/>
          </p:cNvSpPr>
          <p:nvPr>
            <p:ph type="title"/>
          </p:nvPr>
        </p:nvSpPr>
        <p:spPr>
          <a:xfrm>
            <a:off x="857224" y="214290"/>
            <a:ext cx="7772400" cy="1143000"/>
          </a:xfrm>
        </p:spPr>
        <p:txBody>
          <a:bodyPr/>
          <a:lstStyle/>
          <a:p>
            <a:pPr algn="ctr"/>
            <a:r>
              <a:rPr lang="es-PE" b="1" dirty="0">
                <a:solidFill>
                  <a:srgbClr val="FF0000"/>
                </a:solidFill>
              </a:rPr>
              <a:t>Tipos de Mantenimiento </a:t>
            </a:r>
          </a:p>
        </p:txBody>
      </p:sp>
      <p:sp>
        <p:nvSpPr>
          <p:cNvPr id="3" name="2 Marcador de contenido"/>
          <p:cNvSpPr>
            <a:spLocks noGrp="1"/>
          </p:cNvSpPr>
          <p:nvPr>
            <p:ph sz="quarter" idx="1"/>
          </p:nvPr>
        </p:nvSpPr>
        <p:spPr/>
        <p:txBody>
          <a:bodyPr>
            <a:normAutofit/>
          </a:bodyPr>
          <a:lstStyle/>
          <a:p>
            <a:r>
              <a:rPr lang="es-PE" dirty="0"/>
              <a:t>Preventivo Tiene como objetivos prevenir las interrupciones y fallas atraves de realizar inspecciones periódicas.(Presiones del interruptor, contados de operaciones).</a:t>
            </a:r>
          </a:p>
          <a:p>
            <a:r>
              <a:rPr lang="es-PE" dirty="0"/>
              <a:t>Correctivo: Este mantenimiento es el menos empleado ya que se realiza hasta que el interruptor a fallado.</a:t>
            </a:r>
          </a:p>
          <a:p>
            <a:r>
              <a:rPr lang="es-PE" dirty="0"/>
              <a:t>Predictivo También conocido como sintomático, este exige técnicas de revisión con las pruebas que realizamos en una puesta en servicio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redondeado"/>
          <p:cNvSpPr/>
          <p:nvPr/>
        </p:nvSpPr>
        <p:spPr>
          <a:xfrm>
            <a:off x="857224" y="214290"/>
            <a:ext cx="7786742" cy="1143008"/>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s-PE"/>
          </a:p>
        </p:txBody>
      </p:sp>
      <p:sp>
        <p:nvSpPr>
          <p:cNvPr id="2" name="1 Título"/>
          <p:cNvSpPr>
            <a:spLocks noGrp="1"/>
          </p:cNvSpPr>
          <p:nvPr>
            <p:ph type="title"/>
          </p:nvPr>
        </p:nvSpPr>
        <p:spPr>
          <a:xfrm>
            <a:off x="857224" y="142852"/>
            <a:ext cx="9358378" cy="1143000"/>
          </a:xfrm>
        </p:spPr>
        <p:txBody>
          <a:bodyPr>
            <a:normAutofit/>
          </a:bodyPr>
          <a:lstStyle/>
          <a:p>
            <a:r>
              <a:rPr lang="es-PE" sz="3200" b="1" dirty="0">
                <a:solidFill>
                  <a:srgbClr val="FF0000"/>
                </a:solidFill>
              </a:rPr>
              <a:t>CRITERIOS PARA EL MANTENIMIENTO</a:t>
            </a:r>
          </a:p>
        </p:txBody>
      </p:sp>
      <p:sp>
        <p:nvSpPr>
          <p:cNvPr id="3" name="2 Marcador de contenido"/>
          <p:cNvSpPr>
            <a:spLocks noGrp="1"/>
          </p:cNvSpPr>
          <p:nvPr>
            <p:ph sz="quarter" idx="1"/>
          </p:nvPr>
        </p:nvSpPr>
        <p:spPr/>
        <p:txBody>
          <a:bodyPr>
            <a:normAutofit fontScale="92500"/>
          </a:bodyPr>
          <a:lstStyle/>
          <a:p>
            <a:r>
              <a:rPr lang="es-PE" dirty="0"/>
              <a:t>El numero de operaciones : Esta dirigido a las conservación de los contactos, medio de interrupción y mecanismo de operación </a:t>
            </a:r>
          </a:p>
          <a:p>
            <a:r>
              <a:rPr lang="es-PE" dirty="0"/>
              <a:t>Kiloamperes acumulados: Esta enfocado específicamente a las cámara de interrupción y se cuenta los KA acumulados durante la fallas en tiempos determinados.</a:t>
            </a:r>
          </a:p>
          <a:p>
            <a:r>
              <a:rPr lang="es-PE" dirty="0"/>
              <a:t>Condiciones ambientales :En forma particular se debe considerar el equipo que se encuentra cerca de las costas, refinerías, desechos industriales y en climas muy extremosos</a:t>
            </a:r>
          </a:p>
          <a:p>
            <a:r>
              <a:rPr lang="es-PE" dirty="0"/>
              <a:t>Recomendaciones del fabricantes: Se deben tomar en cuenta la recomendaciones del fabricante ya que estas son presentadas en un plan conservador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redondeado"/>
          <p:cNvSpPr/>
          <p:nvPr/>
        </p:nvSpPr>
        <p:spPr>
          <a:xfrm>
            <a:off x="857224" y="214290"/>
            <a:ext cx="7786742" cy="1143008"/>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s-PE"/>
          </a:p>
        </p:txBody>
      </p:sp>
      <p:sp>
        <p:nvSpPr>
          <p:cNvPr id="2" name="1 Título"/>
          <p:cNvSpPr>
            <a:spLocks noGrp="1"/>
          </p:cNvSpPr>
          <p:nvPr>
            <p:ph type="title"/>
          </p:nvPr>
        </p:nvSpPr>
        <p:spPr/>
        <p:txBody>
          <a:bodyPr>
            <a:normAutofit fontScale="90000"/>
          </a:bodyPr>
          <a:lstStyle/>
          <a:p>
            <a:pPr algn="ctr"/>
            <a:r>
              <a:rPr lang="es-PE" b="1" dirty="0">
                <a:solidFill>
                  <a:srgbClr val="FF0000"/>
                </a:solidFill>
              </a:rPr>
              <a:t>ESPECIFICACIÓN DE UN INTERRUPTOR</a:t>
            </a:r>
          </a:p>
        </p:txBody>
      </p:sp>
      <p:pic>
        <p:nvPicPr>
          <p:cNvPr id="54274" name="Picture 2" descr="C:\Users\carlos\Desktop\Sin título.png"/>
          <p:cNvPicPr>
            <a:picLocks noGrp="1" noChangeAspect="1" noChangeArrowheads="1"/>
          </p:cNvPicPr>
          <p:nvPr>
            <p:ph sz="quarter" idx="1"/>
          </p:nvPr>
        </p:nvPicPr>
        <p:blipFill>
          <a:blip r:embed="rId2"/>
          <a:srcRect/>
          <a:stretch>
            <a:fillRect/>
          </a:stretch>
        </p:blipFill>
        <p:spPr bwMode="auto">
          <a:xfrm>
            <a:off x="142844" y="1428736"/>
            <a:ext cx="5429288" cy="3068255"/>
          </a:xfrm>
          <a:prstGeom prst="rect">
            <a:avLst/>
          </a:prstGeom>
          <a:noFill/>
        </p:spPr>
      </p:pic>
      <p:pic>
        <p:nvPicPr>
          <p:cNvPr id="54275" name="Picture 3" descr="C:\Users\carlos\Desktop\Sin título.png"/>
          <p:cNvPicPr>
            <a:picLocks noChangeAspect="1" noChangeArrowheads="1"/>
          </p:cNvPicPr>
          <p:nvPr/>
        </p:nvPicPr>
        <p:blipFill>
          <a:blip r:embed="rId3"/>
          <a:srcRect/>
          <a:stretch>
            <a:fillRect/>
          </a:stretch>
        </p:blipFill>
        <p:spPr bwMode="auto">
          <a:xfrm>
            <a:off x="5429256" y="4786322"/>
            <a:ext cx="3214710" cy="1856681"/>
          </a:xfrm>
          <a:prstGeom prst="rect">
            <a:avLst/>
          </a:prstGeom>
          <a:noFill/>
        </p:spPr>
      </p:pic>
      <p:pic>
        <p:nvPicPr>
          <p:cNvPr id="54276" name="Picture 4" descr="C:\Users\carlos\Desktop\Sin título.png"/>
          <p:cNvPicPr>
            <a:picLocks noChangeAspect="1" noChangeArrowheads="1"/>
          </p:cNvPicPr>
          <p:nvPr/>
        </p:nvPicPr>
        <p:blipFill>
          <a:blip r:embed="rId4"/>
          <a:srcRect/>
          <a:stretch>
            <a:fillRect/>
          </a:stretch>
        </p:blipFill>
        <p:spPr bwMode="auto">
          <a:xfrm>
            <a:off x="5929322" y="2533166"/>
            <a:ext cx="2214578" cy="1767598"/>
          </a:xfrm>
          <a:prstGeom prst="rect">
            <a:avLst/>
          </a:prstGeom>
          <a:noFill/>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redondeado"/>
          <p:cNvSpPr/>
          <p:nvPr/>
        </p:nvSpPr>
        <p:spPr>
          <a:xfrm>
            <a:off x="857224" y="285728"/>
            <a:ext cx="7786742" cy="1143008"/>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s-PE"/>
          </a:p>
        </p:txBody>
      </p:sp>
      <p:sp>
        <p:nvSpPr>
          <p:cNvPr id="2" name="1 Título"/>
          <p:cNvSpPr>
            <a:spLocks noGrp="1"/>
          </p:cNvSpPr>
          <p:nvPr>
            <p:ph type="title"/>
          </p:nvPr>
        </p:nvSpPr>
        <p:spPr>
          <a:xfrm>
            <a:off x="642910" y="285728"/>
            <a:ext cx="7772400" cy="1143000"/>
          </a:xfrm>
        </p:spPr>
        <p:txBody>
          <a:bodyPr/>
          <a:lstStyle/>
          <a:p>
            <a:r>
              <a:rPr lang="es-PE" dirty="0"/>
              <a:t>             </a:t>
            </a:r>
            <a:r>
              <a:rPr lang="es-PE" b="1" dirty="0">
                <a:solidFill>
                  <a:srgbClr val="FF0000"/>
                </a:solidFill>
              </a:rPr>
              <a:t> SECCIONADORES </a:t>
            </a:r>
          </a:p>
        </p:txBody>
      </p:sp>
      <p:sp>
        <p:nvSpPr>
          <p:cNvPr id="3" name="2 Marcador de contenido"/>
          <p:cNvSpPr>
            <a:spLocks noGrp="1"/>
          </p:cNvSpPr>
          <p:nvPr>
            <p:ph sz="quarter" idx="1"/>
          </p:nvPr>
        </p:nvSpPr>
        <p:spPr/>
        <p:txBody>
          <a:bodyPr/>
          <a:lstStyle/>
          <a:p>
            <a:r>
              <a:rPr lang="es-PE" dirty="0"/>
              <a:t>Los seccionadores solo se pueden operar cuando hay una diferencia de tensión insignificantes entres sus terminales o para interrupción de corrientes insignificantes </a:t>
            </a:r>
          </a:p>
          <a:p>
            <a:r>
              <a:rPr lang="es-PE" dirty="0"/>
              <a:t>Se utilizan para : </a:t>
            </a:r>
          </a:p>
          <a:p>
            <a:r>
              <a:rPr lang="es-PE" dirty="0"/>
              <a:t>Seccionamiento de circuitos </a:t>
            </a:r>
          </a:p>
          <a:p>
            <a:r>
              <a:rPr lang="es-PE" dirty="0"/>
              <a:t>Aislar componentes para su mantenimiento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Rectángulo redondeado"/>
          <p:cNvSpPr/>
          <p:nvPr/>
        </p:nvSpPr>
        <p:spPr>
          <a:xfrm>
            <a:off x="857224" y="285728"/>
            <a:ext cx="7786742" cy="1143008"/>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s-PE"/>
          </a:p>
        </p:txBody>
      </p:sp>
      <p:sp>
        <p:nvSpPr>
          <p:cNvPr id="2" name="1 Título"/>
          <p:cNvSpPr>
            <a:spLocks noGrp="1"/>
          </p:cNvSpPr>
          <p:nvPr>
            <p:ph type="title"/>
          </p:nvPr>
        </p:nvSpPr>
        <p:spPr>
          <a:xfrm>
            <a:off x="1571604" y="285728"/>
            <a:ext cx="9644098" cy="1143000"/>
          </a:xfrm>
        </p:spPr>
        <p:txBody>
          <a:bodyPr>
            <a:normAutofit fontScale="90000"/>
          </a:bodyPr>
          <a:lstStyle/>
          <a:p>
            <a:r>
              <a:rPr lang="es-PE" b="1" dirty="0">
                <a:solidFill>
                  <a:srgbClr val="FF0000"/>
                </a:solidFill>
              </a:rPr>
              <a:t>CLASIFICACIÓN DE LOS          SECCIONADORES</a:t>
            </a:r>
          </a:p>
        </p:txBody>
      </p:sp>
      <p:pic>
        <p:nvPicPr>
          <p:cNvPr id="28673" name="Picture 1" descr="C:\Users\carlos\Desktop\Sin título.png"/>
          <p:cNvPicPr>
            <a:picLocks noGrp="1" noChangeAspect="1" noChangeArrowheads="1"/>
          </p:cNvPicPr>
          <p:nvPr>
            <p:ph sz="quarter" idx="1"/>
          </p:nvPr>
        </p:nvPicPr>
        <p:blipFill>
          <a:blip r:embed="rId2"/>
          <a:srcRect/>
          <a:stretch>
            <a:fillRect/>
          </a:stretch>
        </p:blipFill>
        <p:spPr bwMode="auto">
          <a:xfrm>
            <a:off x="1643042" y="1714488"/>
            <a:ext cx="6154924" cy="4572000"/>
          </a:xfrm>
          <a:prstGeom prst="rect">
            <a:avLst/>
          </a:prstGeom>
          <a:noFill/>
        </p:spPr>
      </p:pic>
      <p:cxnSp>
        <p:nvCxnSpPr>
          <p:cNvPr id="5" name="4 Conector recto"/>
          <p:cNvCxnSpPr/>
          <p:nvPr/>
        </p:nvCxnSpPr>
        <p:spPr>
          <a:xfrm rot="5400000">
            <a:off x="1393009" y="4393413"/>
            <a:ext cx="500066" cy="1588"/>
          </a:xfrm>
          <a:prstGeom prst="line">
            <a:avLst/>
          </a:prstGeom>
        </p:spPr>
        <p:style>
          <a:lnRef idx="1">
            <a:schemeClr val="dk1"/>
          </a:lnRef>
          <a:fillRef idx="0">
            <a:schemeClr val="dk1"/>
          </a:fillRef>
          <a:effectRef idx="0">
            <a:schemeClr val="dk1"/>
          </a:effectRef>
          <a:fontRef idx="minor">
            <a:schemeClr val="tx1"/>
          </a:fontRef>
        </p:style>
      </p:cxn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Rectángulo redondeado"/>
          <p:cNvSpPr/>
          <p:nvPr/>
        </p:nvSpPr>
        <p:spPr>
          <a:xfrm>
            <a:off x="857224" y="285728"/>
            <a:ext cx="7786742" cy="1143008"/>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s-PE"/>
          </a:p>
        </p:txBody>
      </p:sp>
      <p:sp>
        <p:nvSpPr>
          <p:cNvPr id="2" name="1 Título"/>
          <p:cNvSpPr>
            <a:spLocks noGrp="1"/>
          </p:cNvSpPr>
          <p:nvPr>
            <p:ph type="title"/>
          </p:nvPr>
        </p:nvSpPr>
        <p:spPr>
          <a:xfrm>
            <a:off x="914400" y="274638"/>
            <a:ext cx="7943880" cy="1143000"/>
          </a:xfrm>
        </p:spPr>
        <p:txBody>
          <a:bodyPr>
            <a:normAutofit/>
          </a:bodyPr>
          <a:lstStyle/>
          <a:p>
            <a:r>
              <a:rPr lang="es-PE" b="1" dirty="0">
                <a:solidFill>
                  <a:srgbClr val="FF0000"/>
                </a:solidFill>
              </a:rPr>
              <a:t>Seccionador de Apertura Central</a:t>
            </a:r>
          </a:p>
        </p:txBody>
      </p:sp>
      <p:sp>
        <p:nvSpPr>
          <p:cNvPr id="3" name="2 Marcador de contenido"/>
          <p:cNvSpPr>
            <a:spLocks noGrp="1"/>
          </p:cNvSpPr>
          <p:nvPr>
            <p:ph sz="quarter" idx="1"/>
          </p:nvPr>
        </p:nvSpPr>
        <p:spPr/>
        <p:txBody>
          <a:bodyPr/>
          <a:lstStyle/>
          <a:p>
            <a:r>
              <a:rPr lang="es-PE" sz="2000" dirty="0"/>
              <a:t>Originan espaciamiento entre fases mayores que los demás seccionadores para mantener la separación fase -fase requerida</a:t>
            </a:r>
          </a:p>
          <a:p>
            <a:r>
              <a:rPr lang="es-PE" sz="2000" dirty="0"/>
              <a:t>usados principalmente en instalación de 115kV y de 230kV</a:t>
            </a:r>
          </a:p>
          <a:p>
            <a:endParaRPr lang="es-PE" dirty="0"/>
          </a:p>
        </p:txBody>
      </p:sp>
      <p:pic>
        <p:nvPicPr>
          <p:cNvPr id="4" name="3 Imagen" descr="C:\Users\carlos\Desktop\Sin título.png"/>
          <p:cNvPicPr/>
          <p:nvPr/>
        </p:nvPicPr>
        <p:blipFill>
          <a:blip r:embed="rId2"/>
          <a:srcRect/>
          <a:stretch>
            <a:fillRect/>
          </a:stretch>
        </p:blipFill>
        <p:spPr bwMode="auto">
          <a:xfrm>
            <a:off x="3714744" y="4572008"/>
            <a:ext cx="2857520" cy="1897075"/>
          </a:xfrm>
          <a:prstGeom prst="rect">
            <a:avLst/>
          </a:prstGeom>
          <a:noFill/>
          <a:ln w="9525">
            <a:noFill/>
            <a:miter lim="800000"/>
            <a:headEnd/>
            <a:tailEnd/>
          </a:ln>
        </p:spPr>
      </p:pic>
      <p:sp>
        <p:nvSpPr>
          <p:cNvPr id="24578" name="Rectangle 2"/>
          <p:cNvSpPr>
            <a:spLocks noChangeArrowheads="1"/>
          </p:cNvSpPr>
          <p:nvPr/>
        </p:nvSpPr>
        <p:spPr bwMode="auto">
          <a:xfrm>
            <a:off x="6786578" y="4572008"/>
            <a:ext cx="1955800" cy="1671637"/>
          </a:xfrm>
          <a:prstGeom prst="rect">
            <a:avLst/>
          </a:prstGeom>
          <a:solidFill>
            <a:srgbClr val="FFFFFF"/>
          </a:solidFill>
          <a:ln w="31750">
            <a:solidFill>
              <a:srgbClr val="000000"/>
            </a:solidFill>
            <a:miter lim="800000"/>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s-PE" sz="1100" b="0" i="0" u="none" strike="noStrike" cap="none" normalizeH="0" baseline="0" dirty="0">
                <a:ln>
                  <a:noFill/>
                </a:ln>
                <a:solidFill>
                  <a:schemeClr val="tx1"/>
                </a:solidFill>
                <a:effectLst/>
                <a:latin typeface="Calibri" pitchFamily="34" charset="0"/>
                <a:cs typeface="Arial" pitchFamily="34" charset="0"/>
              </a:rPr>
              <a:t>1.Contacto principal</a:t>
            </a:r>
          </a:p>
          <a:p>
            <a:pPr marL="0" marR="0" lvl="0" indent="0" algn="l" defTabSz="914400" rtl="0" eaLnBrk="1" fontAlgn="base" latinLnBrk="0" hangingPunct="1">
              <a:lnSpc>
                <a:spcPct val="100000"/>
              </a:lnSpc>
              <a:spcBef>
                <a:spcPct val="0"/>
              </a:spcBef>
              <a:spcAft>
                <a:spcPts val="1000"/>
              </a:spcAft>
              <a:buClrTx/>
              <a:buSzTx/>
              <a:buFontTx/>
              <a:buNone/>
              <a:tabLst/>
            </a:pPr>
            <a:r>
              <a:rPr kumimoji="0" lang="es-PE" sz="1100" b="0" i="0" u="none" strike="noStrike" cap="none" normalizeH="0" baseline="0" dirty="0">
                <a:ln>
                  <a:noFill/>
                </a:ln>
                <a:solidFill>
                  <a:schemeClr val="tx1"/>
                </a:solidFill>
                <a:effectLst/>
                <a:latin typeface="Calibri" pitchFamily="34" charset="0"/>
                <a:cs typeface="Arial" pitchFamily="34" charset="0"/>
              </a:rPr>
              <a:t>2.Aisladores soporte</a:t>
            </a:r>
          </a:p>
          <a:p>
            <a:pPr marL="0" marR="0" lvl="0" indent="0" algn="l" defTabSz="914400" rtl="0" eaLnBrk="1" fontAlgn="base" latinLnBrk="0" hangingPunct="1">
              <a:lnSpc>
                <a:spcPct val="100000"/>
              </a:lnSpc>
              <a:spcBef>
                <a:spcPct val="0"/>
              </a:spcBef>
              <a:spcAft>
                <a:spcPts val="1000"/>
              </a:spcAft>
              <a:buClrTx/>
              <a:buSzTx/>
              <a:buFontTx/>
              <a:buNone/>
              <a:tabLst/>
            </a:pPr>
            <a:r>
              <a:rPr kumimoji="0" lang="es-PE" sz="1100" b="0" i="0" u="none" strike="noStrike" cap="none" normalizeH="0" baseline="0" dirty="0">
                <a:ln>
                  <a:noFill/>
                </a:ln>
                <a:solidFill>
                  <a:schemeClr val="tx1"/>
                </a:solidFill>
                <a:effectLst/>
                <a:latin typeface="Calibri" pitchFamily="34" charset="0"/>
                <a:cs typeface="Arial" pitchFamily="34" charset="0"/>
              </a:rPr>
              <a:t>3.Bastidor de soporte</a:t>
            </a:r>
          </a:p>
          <a:p>
            <a:pPr marL="0" marR="0" lvl="0" indent="0" algn="l" defTabSz="914400" rtl="0" eaLnBrk="1" fontAlgn="base" latinLnBrk="0" hangingPunct="1">
              <a:lnSpc>
                <a:spcPct val="100000"/>
              </a:lnSpc>
              <a:spcBef>
                <a:spcPct val="0"/>
              </a:spcBef>
              <a:spcAft>
                <a:spcPts val="1000"/>
              </a:spcAft>
              <a:buClrTx/>
              <a:buSzTx/>
              <a:buFontTx/>
              <a:buNone/>
              <a:tabLst/>
            </a:pPr>
            <a:r>
              <a:rPr kumimoji="0" lang="es-PE" sz="1100" b="0" i="0" u="none" strike="noStrike" cap="none" normalizeH="0" baseline="0" dirty="0">
                <a:ln>
                  <a:noFill/>
                </a:ln>
                <a:solidFill>
                  <a:schemeClr val="tx1"/>
                </a:solidFill>
                <a:effectLst/>
                <a:latin typeface="Calibri" pitchFamily="34" charset="0"/>
                <a:cs typeface="Arial" pitchFamily="34" charset="0"/>
              </a:rPr>
              <a:t>4.Varrillaje del accionamiento</a:t>
            </a:r>
          </a:p>
          <a:p>
            <a:pPr marL="0" marR="0" lvl="0" indent="0" algn="l" defTabSz="914400" rtl="0" eaLnBrk="1" fontAlgn="base" latinLnBrk="0" hangingPunct="1">
              <a:lnSpc>
                <a:spcPct val="100000"/>
              </a:lnSpc>
              <a:spcBef>
                <a:spcPct val="0"/>
              </a:spcBef>
              <a:spcAft>
                <a:spcPts val="1000"/>
              </a:spcAft>
              <a:buClrTx/>
              <a:buSzTx/>
              <a:buFontTx/>
              <a:buNone/>
              <a:tabLst/>
            </a:pPr>
            <a:r>
              <a:rPr kumimoji="0" lang="es-PE" sz="1100" b="0" i="0" u="none" strike="noStrike" cap="none" normalizeH="0" baseline="0" dirty="0">
                <a:ln>
                  <a:noFill/>
                </a:ln>
                <a:solidFill>
                  <a:schemeClr val="tx1"/>
                </a:solidFill>
                <a:effectLst/>
                <a:latin typeface="Calibri" pitchFamily="34" charset="0"/>
                <a:cs typeface="Arial" pitchFamily="34" charset="0"/>
              </a:rPr>
              <a:t>5.Terminales de A.T.</a:t>
            </a:r>
            <a:endParaRPr kumimoji="0" lang="es-PE" sz="1800" b="0" i="0" u="none" strike="noStrike" cap="none" normalizeH="0" baseline="0" dirty="0">
              <a:ln>
                <a:noFill/>
              </a:ln>
              <a:solidFill>
                <a:schemeClr val="tx1"/>
              </a:solidFill>
              <a:effectLst/>
              <a:latin typeface="Arial" pitchFamily="34" charset="0"/>
              <a:cs typeface="Arial" pitchFamily="34" charset="0"/>
            </a:endParaRPr>
          </a:p>
        </p:txBody>
      </p:sp>
      <p:pic>
        <p:nvPicPr>
          <p:cNvPr id="24580" name="Picture 4" descr="seccionador-apertura-central"/>
          <p:cNvPicPr>
            <a:picLocks noChangeAspect="1" noChangeArrowheads="1"/>
          </p:cNvPicPr>
          <p:nvPr/>
        </p:nvPicPr>
        <p:blipFill>
          <a:blip r:embed="rId3"/>
          <a:srcRect/>
          <a:stretch>
            <a:fillRect/>
          </a:stretch>
        </p:blipFill>
        <p:spPr bwMode="auto">
          <a:xfrm>
            <a:off x="428596" y="3214686"/>
            <a:ext cx="3071802" cy="2173301"/>
          </a:xfrm>
          <a:prstGeom prst="rect">
            <a:avLst/>
          </a:prstGeom>
          <a:noFill/>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Rectángulo redondeado"/>
          <p:cNvSpPr/>
          <p:nvPr/>
        </p:nvSpPr>
        <p:spPr>
          <a:xfrm>
            <a:off x="857224" y="214290"/>
            <a:ext cx="7858180" cy="1214446"/>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s-PE"/>
          </a:p>
        </p:txBody>
      </p:sp>
      <p:sp>
        <p:nvSpPr>
          <p:cNvPr id="2" name="1 Título"/>
          <p:cNvSpPr>
            <a:spLocks noGrp="1"/>
          </p:cNvSpPr>
          <p:nvPr>
            <p:ph type="title"/>
          </p:nvPr>
        </p:nvSpPr>
        <p:spPr/>
        <p:txBody>
          <a:bodyPr>
            <a:normAutofit fontScale="90000"/>
          </a:bodyPr>
          <a:lstStyle/>
          <a:p>
            <a:r>
              <a:rPr lang="es-PE" b="1" dirty="0">
                <a:solidFill>
                  <a:srgbClr val="FF0000"/>
                </a:solidFill>
              </a:rPr>
              <a:t>Seccionadores de doble apertura o rotación central</a:t>
            </a:r>
            <a:endParaRPr lang="es-PE" dirty="0">
              <a:solidFill>
                <a:srgbClr val="FF0000"/>
              </a:solidFill>
            </a:endParaRPr>
          </a:p>
        </p:txBody>
      </p:sp>
      <p:sp>
        <p:nvSpPr>
          <p:cNvPr id="3" name="2 Marcador de contenido"/>
          <p:cNvSpPr>
            <a:spLocks noGrp="1"/>
          </p:cNvSpPr>
          <p:nvPr>
            <p:ph sz="quarter" idx="1"/>
          </p:nvPr>
        </p:nvSpPr>
        <p:spPr/>
        <p:txBody>
          <a:bodyPr/>
          <a:lstStyle/>
          <a:p>
            <a:r>
              <a:rPr lang="es-PE" sz="2000" dirty="0"/>
              <a:t>Originan espaciamiento entre fases normales, para mantener la separación fase-fase requerida usados principalmente en instalaciones de 230 kV.</a:t>
            </a:r>
          </a:p>
          <a:p>
            <a:endParaRPr lang="es-PE" dirty="0"/>
          </a:p>
        </p:txBody>
      </p:sp>
      <p:pic>
        <p:nvPicPr>
          <p:cNvPr id="4" name="3 Imagen" descr="seccionador-apertura-lateral"/>
          <p:cNvPicPr/>
          <p:nvPr/>
        </p:nvPicPr>
        <p:blipFill>
          <a:blip r:embed="rId2" cstate="print"/>
          <a:srcRect/>
          <a:stretch>
            <a:fillRect/>
          </a:stretch>
        </p:blipFill>
        <p:spPr bwMode="auto">
          <a:xfrm>
            <a:off x="428596" y="2571744"/>
            <a:ext cx="3428992" cy="2075763"/>
          </a:xfrm>
          <a:prstGeom prst="rect">
            <a:avLst/>
          </a:prstGeom>
          <a:noFill/>
          <a:ln w="9525">
            <a:noFill/>
            <a:miter lim="800000"/>
            <a:headEnd/>
            <a:tailEnd/>
          </a:ln>
        </p:spPr>
      </p:pic>
      <p:pic>
        <p:nvPicPr>
          <p:cNvPr id="5" name="4 Imagen" descr="C:\Users\carlos\Desktop\Sin título.png"/>
          <p:cNvPicPr/>
          <p:nvPr/>
        </p:nvPicPr>
        <p:blipFill>
          <a:blip r:embed="rId3"/>
          <a:srcRect/>
          <a:stretch>
            <a:fillRect/>
          </a:stretch>
        </p:blipFill>
        <p:spPr bwMode="auto">
          <a:xfrm>
            <a:off x="3714744" y="4500570"/>
            <a:ext cx="3143272" cy="1684064"/>
          </a:xfrm>
          <a:prstGeom prst="rect">
            <a:avLst/>
          </a:prstGeom>
          <a:noFill/>
          <a:ln w="9525">
            <a:noFill/>
            <a:miter lim="800000"/>
            <a:headEnd/>
            <a:tailEnd/>
          </a:ln>
        </p:spPr>
      </p:pic>
      <p:sp>
        <p:nvSpPr>
          <p:cNvPr id="27649" name="Rectangle 1"/>
          <p:cNvSpPr>
            <a:spLocks noChangeArrowheads="1"/>
          </p:cNvSpPr>
          <p:nvPr/>
        </p:nvSpPr>
        <p:spPr bwMode="auto">
          <a:xfrm>
            <a:off x="7143768" y="4714884"/>
            <a:ext cx="1714512" cy="1425576"/>
          </a:xfrm>
          <a:prstGeom prst="rect">
            <a:avLst/>
          </a:prstGeom>
          <a:solidFill>
            <a:srgbClr val="FFFFFF"/>
          </a:solidFill>
          <a:ln w="31750">
            <a:solidFill>
              <a:srgbClr val="000000"/>
            </a:solidFill>
            <a:miter lim="800000"/>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s-PE" sz="1100" b="0" i="0" u="none" strike="noStrike" cap="none" normalizeH="0" baseline="0" dirty="0">
                <a:ln>
                  <a:noFill/>
                </a:ln>
                <a:solidFill>
                  <a:schemeClr val="tx1"/>
                </a:solidFill>
                <a:effectLst/>
                <a:latin typeface="Calibri" pitchFamily="34" charset="0"/>
                <a:cs typeface="Arial" pitchFamily="34" charset="0"/>
              </a:rPr>
              <a:t>1.Contacto principal</a:t>
            </a:r>
          </a:p>
          <a:p>
            <a:pPr marL="0" marR="0" lvl="0" indent="0" algn="l" defTabSz="914400" rtl="0" eaLnBrk="1" fontAlgn="base" latinLnBrk="0" hangingPunct="1">
              <a:lnSpc>
                <a:spcPct val="100000"/>
              </a:lnSpc>
              <a:spcBef>
                <a:spcPct val="0"/>
              </a:spcBef>
              <a:spcAft>
                <a:spcPts val="1000"/>
              </a:spcAft>
              <a:buClrTx/>
              <a:buSzTx/>
              <a:buFontTx/>
              <a:buNone/>
              <a:tabLst/>
            </a:pPr>
            <a:r>
              <a:rPr kumimoji="0" lang="es-PE" sz="1100" b="0" i="0" u="none" strike="noStrike" cap="none" normalizeH="0" baseline="0" dirty="0">
                <a:ln>
                  <a:noFill/>
                </a:ln>
                <a:solidFill>
                  <a:schemeClr val="tx1"/>
                </a:solidFill>
                <a:effectLst/>
                <a:latin typeface="Calibri" pitchFamily="34" charset="0"/>
                <a:cs typeface="Arial" pitchFamily="34" charset="0"/>
              </a:rPr>
              <a:t>2.Aisladores soporte </a:t>
            </a:r>
          </a:p>
          <a:p>
            <a:pPr marL="0" marR="0" lvl="0" indent="0" algn="l" defTabSz="914400" rtl="0" eaLnBrk="1" fontAlgn="base" latinLnBrk="0" hangingPunct="1">
              <a:lnSpc>
                <a:spcPct val="100000"/>
              </a:lnSpc>
              <a:spcBef>
                <a:spcPct val="0"/>
              </a:spcBef>
              <a:spcAft>
                <a:spcPts val="1000"/>
              </a:spcAft>
              <a:buClrTx/>
              <a:buSzTx/>
              <a:buFontTx/>
              <a:buNone/>
              <a:tabLst/>
            </a:pPr>
            <a:r>
              <a:rPr kumimoji="0" lang="es-PE" sz="1100" b="0" i="0" u="none" strike="noStrike" cap="none" normalizeH="0" baseline="0" dirty="0">
                <a:ln>
                  <a:noFill/>
                </a:ln>
                <a:solidFill>
                  <a:schemeClr val="tx1"/>
                </a:solidFill>
                <a:effectLst/>
                <a:latin typeface="Calibri" pitchFamily="34" charset="0"/>
                <a:cs typeface="Arial" pitchFamily="34" charset="0"/>
              </a:rPr>
              <a:t>3.Bastidor de soporte</a:t>
            </a:r>
          </a:p>
          <a:p>
            <a:pPr marL="0" marR="0" lvl="0" indent="0" algn="l" defTabSz="914400" rtl="0" eaLnBrk="1" fontAlgn="base" latinLnBrk="0" hangingPunct="1">
              <a:lnSpc>
                <a:spcPct val="100000"/>
              </a:lnSpc>
              <a:spcBef>
                <a:spcPct val="0"/>
              </a:spcBef>
              <a:spcAft>
                <a:spcPts val="1000"/>
              </a:spcAft>
              <a:buClrTx/>
              <a:buSzTx/>
              <a:buFontTx/>
              <a:buNone/>
              <a:tabLst/>
            </a:pPr>
            <a:r>
              <a:rPr kumimoji="0" lang="es-PE" sz="1100" b="0" i="0" u="none" strike="noStrike" cap="none" normalizeH="0" baseline="0" dirty="0">
                <a:ln>
                  <a:noFill/>
                </a:ln>
                <a:solidFill>
                  <a:schemeClr val="tx1"/>
                </a:solidFill>
                <a:effectLst/>
                <a:latin typeface="Calibri" pitchFamily="34" charset="0"/>
                <a:cs typeface="Arial" pitchFamily="34" charset="0"/>
              </a:rPr>
              <a:t>4.Terminales de A.T.</a:t>
            </a:r>
            <a:endParaRPr kumimoji="0" lang="es-PE" sz="18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redondeado"/>
          <p:cNvSpPr/>
          <p:nvPr/>
        </p:nvSpPr>
        <p:spPr>
          <a:xfrm>
            <a:off x="857224" y="214290"/>
            <a:ext cx="7786742" cy="1214446"/>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s-PE"/>
          </a:p>
        </p:txBody>
      </p:sp>
      <p:sp>
        <p:nvSpPr>
          <p:cNvPr id="2" name="1 Título"/>
          <p:cNvSpPr>
            <a:spLocks noGrp="1"/>
          </p:cNvSpPr>
          <p:nvPr>
            <p:ph type="title"/>
          </p:nvPr>
        </p:nvSpPr>
        <p:spPr/>
        <p:txBody>
          <a:bodyPr>
            <a:normAutofit fontScale="90000"/>
          </a:bodyPr>
          <a:lstStyle/>
          <a:p>
            <a:r>
              <a:rPr lang="es-PE" b="1" dirty="0">
                <a:solidFill>
                  <a:srgbClr val="FF0000"/>
                </a:solidFill>
              </a:rPr>
              <a:t>Seccionador de apertura vertical y de apertura lateral</a:t>
            </a:r>
          </a:p>
        </p:txBody>
      </p:sp>
      <p:sp>
        <p:nvSpPr>
          <p:cNvPr id="3" name="2 Marcador de contenido"/>
          <p:cNvSpPr>
            <a:spLocks noGrp="1"/>
          </p:cNvSpPr>
          <p:nvPr>
            <p:ph sz="quarter" idx="1"/>
          </p:nvPr>
        </p:nvSpPr>
        <p:spPr/>
        <p:txBody>
          <a:bodyPr/>
          <a:lstStyle/>
          <a:p>
            <a:pPr>
              <a:buNone/>
            </a:pPr>
            <a:r>
              <a:rPr lang="es-PE" sz="2000" dirty="0"/>
              <a:t>Apertura vertical </a:t>
            </a:r>
          </a:p>
          <a:p>
            <a:r>
              <a:rPr lang="es-PE" sz="2000" dirty="0"/>
              <a:t>Espaciamiento entre fases pequeños, pero aumenta la altura de campo Pueden ser para montaje vertical u horizontal. Usados hasta 115 kV</a:t>
            </a:r>
          </a:p>
          <a:p>
            <a:pPr>
              <a:buNone/>
            </a:pPr>
            <a:r>
              <a:rPr lang="es-PE" sz="2000" dirty="0"/>
              <a:t>Apertura lateral </a:t>
            </a:r>
          </a:p>
          <a:p>
            <a:r>
              <a:rPr lang="es-PE" sz="2000" dirty="0"/>
              <a:t>Espaciamiento entre fases alto usados principalmente para tensiones menores o iguales a 115 kV</a:t>
            </a:r>
          </a:p>
          <a:p>
            <a:endParaRPr lang="es-PE" dirty="0"/>
          </a:p>
          <a:p>
            <a:endParaRPr lang="es-PE" dirty="0"/>
          </a:p>
        </p:txBody>
      </p:sp>
      <p:pic>
        <p:nvPicPr>
          <p:cNvPr id="4" name="3 Imagen" descr="seccionador-doble-apertura-vertical"/>
          <p:cNvPicPr/>
          <p:nvPr/>
        </p:nvPicPr>
        <p:blipFill>
          <a:blip r:embed="rId2"/>
          <a:srcRect/>
          <a:stretch>
            <a:fillRect/>
          </a:stretch>
        </p:blipFill>
        <p:spPr bwMode="auto">
          <a:xfrm>
            <a:off x="2928926" y="3857628"/>
            <a:ext cx="3377293" cy="2624447"/>
          </a:xfrm>
          <a:prstGeom prst="rect">
            <a:avLst/>
          </a:prstGeom>
          <a:noFill/>
          <a:ln w="9525">
            <a:noFill/>
            <a:miter lim="800000"/>
            <a:headEnd/>
            <a:tailEnd/>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redondeado"/>
          <p:cNvSpPr/>
          <p:nvPr/>
        </p:nvSpPr>
        <p:spPr>
          <a:xfrm>
            <a:off x="857224" y="285728"/>
            <a:ext cx="7786742" cy="1214446"/>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s-PE"/>
          </a:p>
        </p:txBody>
      </p:sp>
      <p:sp>
        <p:nvSpPr>
          <p:cNvPr id="2" name="1 Título"/>
          <p:cNvSpPr>
            <a:spLocks noGrp="1"/>
          </p:cNvSpPr>
          <p:nvPr>
            <p:ph type="title"/>
          </p:nvPr>
        </p:nvSpPr>
        <p:spPr/>
        <p:txBody>
          <a:bodyPr/>
          <a:lstStyle/>
          <a:p>
            <a:pPr algn="ctr"/>
            <a:r>
              <a:rPr lang="es-PE" dirty="0">
                <a:solidFill>
                  <a:srgbClr val="FF0000"/>
                </a:solidFill>
              </a:rPr>
              <a:t>Seccionador pantógrafo</a:t>
            </a:r>
          </a:p>
        </p:txBody>
      </p:sp>
      <p:sp>
        <p:nvSpPr>
          <p:cNvPr id="3" name="2 Marcador de contenido"/>
          <p:cNvSpPr>
            <a:spLocks noGrp="1"/>
          </p:cNvSpPr>
          <p:nvPr>
            <p:ph sz="quarter" idx="1"/>
          </p:nvPr>
        </p:nvSpPr>
        <p:spPr/>
        <p:txBody>
          <a:bodyPr/>
          <a:lstStyle/>
          <a:p>
            <a:r>
              <a:rPr lang="es-PE" sz="2000" dirty="0"/>
              <a:t>Pantógrafos: Longitud de campo pequeña usados especialmente de 500kV y 800kV</a:t>
            </a:r>
          </a:p>
          <a:p>
            <a:endParaRPr lang="es-PE" dirty="0"/>
          </a:p>
        </p:txBody>
      </p:sp>
      <p:pic>
        <p:nvPicPr>
          <p:cNvPr id="4" name="3 Imagen" descr="C:\Users\carlos\Desktop\Sin título.png"/>
          <p:cNvPicPr/>
          <p:nvPr/>
        </p:nvPicPr>
        <p:blipFill>
          <a:blip r:embed="rId2"/>
          <a:srcRect/>
          <a:stretch>
            <a:fillRect/>
          </a:stretch>
        </p:blipFill>
        <p:spPr bwMode="auto">
          <a:xfrm>
            <a:off x="4071934" y="2500306"/>
            <a:ext cx="1214446" cy="3764850"/>
          </a:xfrm>
          <a:prstGeom prst="rect">
            <a:avLst/>
          </a:prstGeom>
          <a:noFill/>
          <a:ln w="9525">
            <a:noFill/>
            <a:miter lim="800000"/>
            <a:headEnd/>
            <a:tailEnd/>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Rectángulo redondeado"/>
          <p:cNvSpPr/>
          <p:nvPr/>
        </p:nvSpPr>
        <p:spPr>
          <a:xfrm>
            <a:off x="857224" y="357166"/>
            <a:ext cx="7786742" cy="1214446"/>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s-PE"/>
          </a:p>
        </p:txBody>
      </p:sp>
      <p:sp>
        <p:nvSpPr>
          <p:cNvPr id="2" name="1 Título"/>
          <p:cNvSpPr>
            <a:spLocks noGrp="1"/>
          </p:cNvSpPr>
          <p:nvPr>
            <p:ph type="title"/>
          </p:nvPr>
        </p:nvSpPr>
        <p:spPr/>
        <p:txBody>
          <a:bodyPr>
            <a:normAutofit/>
          </a:bodyPr>
          <a:lstStyle/>
          <a:p>
            <a:pPr algn="ctr"/>
            <a:r>
              <a:rPr lang="es-PE" b="1" dirty="0">
                <a:solidFill>
                  <a:srgbClr val="FF0000"/>
                </a:solidFill>
              </a:rPr>
              <a:t>Seccionador semipantógrafo</a:t>
            </a:r>
          </a:p>
        </p:txBody>
      </p:sp>
      <p:pic>
        <p:nvPicPr>
          <p:cNvPr id="4" name="3 Marcador de contenido" descr="C:\Users\carlos\Desktop\Sin título.png"/>
          <p:cNvPicPr>
            <a:picLocks noGrp="1"/>
          </p:cNvPicPr>
          <p:nvPr>
            <p:ph sz="quarter" idx="1"/>
          </p:nvPr>
        </p:nvPicPr>
        <p:blipFill>
          <a:blip r:embed="rId2"/>
          <a:srcRect/>
          <a:stretch>
            <a:fillRect/>
          </a:stretch>
        </p:blipFill>
        <p:spPr bwMode="auto">
          <a:xfrm>
            <a:off x="928662" y="1714488"/>
            <a:ext cx="1775836" cy="4572000"/>
          </a:xfrm>
          <a:prstGeom prst="rect">
            <a:avLst/>
          </a:prstGeom>
          <a:noFill/>
          <a:ln w="9525">
            <a:noFill/>
            <a:miter lim="800000"/>
            <a:headEnd/>
            <a:tailEnd/>
          </a:ln>
        </p:spPr>
      </p:pic>
      <p:pic>
        <p:nvPicPr>
          <p:cNvPr id="5" name="4 Imagen" descr="C:\Users\carlos\Desktop\Sin título.png"/>
          <p:cNvPicPr/>
          <p:nvPr/>
        </p:nvPicPr>
        <p:blipFill>
          <a:blip r:embed="rId3"/>
          <a:srcRect/>
          <a:stretch>
            <a:fillRect/>
          </a:stretch>
        </p:blipFill>
        <p:spPr bwMode="auto">
          <a:xfrm>
            <a:off x="4857752" y="3071810"/>
            <a:ext cx="2284763" cy="1995054"/>
          </a:xfrm>
          <a:prstGeom prst="rect">
            <a:avLst/>
          </a:prstGeom>
          <a:noFill/>
          <a:ln w="9525">
            <a:noFill/>
            <a:miter lim="800000"/>
            <a:headEnd/>
            <a:tailEnd/>
          </a:ln>
        </p:spPr>
      </p:pic>
      <p:sp>
        <p:nvSpPr>
          <p:cNvPr id="25601" name="Rectangle 1"/>
          <p:cNvSpPr>
            <a:spLocks noChangeArrowheads="1"/>
          </p:cNvSpPr>
          <p:nvPr/>
        </p:nvSpPr>
        <p:spPr bwMode="auto">
          <a:xfrm>
            <a:off x="3214678" y="3571876"/>
            <a:ext cx="1071570" cy="785818"/>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s-PE" sz="1100" b="0" i="0" u="none" strike="noStrike" cap="none" normalizeH="0" baseline="0">
                <a:ln>
                  <a:noFill/>
                </a:ln>
                <a:solidFill>
                  <a:schemeClr val="tx1"/>
                </a:solidFill>
                <a:effectLst/>
                <a:latin typeface="Calibri" pitchFamily="34" charset="0"/>
                <a:cs typeface="Arial" pitchFamily="34" charset="0"/>
              </a:rPr>
              <a:t>Seccionador de apertura vertical</a:t>
            </a:r>
            <a:endParaRPr kumimoji="0" lang="es-PE" sz="1800" b="0" i="0" u="none" strike="noStrike" cap="none" normalizeH="0" baseline="0">
              <a:ln>
                <a:noFill/>
              </a:ln>
              <a:solidFill>
                <a:schemeClr val="tx1"/>
              </a:solidFill>
              <a:effectLst/>
              <a:latin typeface="Arial" pitchFamily="34" charset="0"/>
              <a:cs typeface="Arial" pitchFamily="34" charset="0"/>
            </a:endParaRPr>
          </a:p>
        </p:txBody>
      </p:sp>
      <p:sp>
        <p:nvSpPr>
          <p:cNvPr id="25602" name="Rectangle 2"/>
          <p:cNvSpPr>
            <a:spLocks noChangeArrowheads="1"/>
          </p:cNvSpPr>
          <p:nvPr/>
        </p:nvSpPr>
        <p:spPr bwMode="auto">
          <a:xfrm>
            <a:off x="7643834" y="3571876"/>
            <a:ext cx="893762" cy="70167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s-PE" sz="1100" b="0" i="0" u="none" strike="noStrike" cap="none" normalizeH="0" baseline="0">
                <a:ln>
                  <a:noFill/>
                </a:ln>
                <a:solidFill>
                  <a:schemeClr val="tx1"/>
                </a:solidFill>
                <a:effectLst/>
                <a:latin typeface="Calibri" pitchFamily="34" charset="0"/>
                <a:cs typeface="Arial" pitchFamily="34" charset="0"/>
              </a:rPr>
              <a:t>Seccionador de apertura Horizontal</a:t>
            </a:r>
            <a:endParaRPr kumimoji="0" lang="es-PE" sz="1800" b="0" i="0" u="none" strike="noStrike" cap="none" normalizeH="0" baseline="0">
              <a:ln>
                <a:noFill/>
              </a:ln>
              <a:solidFill>
                <a:schemeClr val="tx1"/>
              </a:solidFill>
              <a:effectLst/>
              <a:latin typeface="Arial" pitchFamily="34" charset="0"/>
              <a:cs typeface="Arial" pitchFamily="34"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Rectángulo redondeado"/>
          <p:cNvSpPr/>
          <p:nvPr/>
        </p:nvSpPr>
        <p:spPr>
          <a:xfrm>
            <a:off x="928662" y="285728"/>
            <a:ext cx="7786742" cy="1214446"/>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s-PE"/>
          </a:p>
        </p:txBody>
      </p:sp>
      <p:sp>
        <p:nvSpPr>
          <p:cNvPr id="2" name="1 Título"/>
          <p:cNvSpPr>
            <a:spLocks noGrp="1"/>
          </p:cNvSpPr>
          <p:nvPr>
            <p:ph type="title"/>
          </p:nvPr>
        </p:nvSpPr>
        <p:spPr/>
        <p:txBody>
          <a:bodyPr>
            <a:normAutofit/>
          </a:bodyPr>
          <a:lstStyle/>
          <a:p>
            <a:pPr algn="ctr"/>
            <a:r>
              <a:rPr lang="es-PE" b="1" dirty="0">
                <a:solidFill>
                  <a:srgbClr val="FF0000"/>
                </a:solidFill>
              </a:rPr>
              <a:t>Seccionadores de puesta a tierra</a:t>
            </a:r>
          </a:p>
        </p:txBody>
      </p:sp>
      <p:sp>
        <p:nvSpPr>
          <p:cNvPr id="3" name="2 Marcador de contenido"/>
          <p:cNvSpPr>
            <a:spLocks noGrp="1"/>
          </p:cNvSpPr>
          <p:nvPr>
            <p:ph sz="quarter" idx="1"/>
          </p:nvPr>
        </p:nvSpPr>
        <p:spPr/>
        <p:txBody>
          <a:bodyPr/>
          <a:lstStyle/>
          <a:p>
            <a:r>
              <a:rPr lang="es-PE" dirty="0"/>
              <a:t>Normalmente ensamblados en el seccionador de aislamiento asociados al componente al conectar a tierra, con enclavamientos mecánicos y eléctricos .</a:t>
            </a:r>
          </a:p>
          <a:p>
            <a:endParaRPr lang="es-PE" dirty="0"/>
          </a:p>
        </p:txBody>
      </p:sp>
      <p:pic>
        <p:nvPicPr>
          <p:cNvPr id="4" name="3 Imagen" descr="C:\Users\carlos\Desktop\Sin título.png"/>
          <p:cNvPicPr/>
          <p:nvPr/>
        </p:nvPicPr>
        <p:blipFill>
          <a:blip r:embed="rId2"/>
          <a:srcRect/>
          <a:stretch>
            <a:fillRect/>
          </a:stretch>
        </p:blipFill>
        <p:spPr bwMode="auto">
          <a:xfrm>
            <a:off x="3643306" y="3429000"/>
            <a:ext cx="2237261" cy="3040083"/>
          </a:xfrm>
          <a:prstGeom prst="rect">
            <a:avLst/>
          </a:prstGeom>
          <a:noFill/>
          <a:ln w="9525">
            <a:noFill/>
            <a:miter lim="800000"/>
            <a:headEnd/>
            <a:tailEnd/>
          </a:ln>
        </p:spPr>
      </p:pic>
      <p:pic>
        <p:nvPicPr>
          <p:cNvPr id="5" name="4 Imagen" descr="C:\Users\carlos\Desktop\Sin título.png"/>
          <p:cNvPicPr/>
          <p:nvPr/>
        </p:nvPicPr>
        <p:blipFill>
          <a:blip r:embed="rId3"/>
          <a:srcRect/>
          <a:stretch>
            <a:fillRect/>
          </a:stretch>
        </p:blipFill>
        <p:spPr bwMode="auto">
          <a:xfrm>
            <a:off x="928662" y="3286124"/>
            <a:ext cx="1766504" cy="3170712"/>
          </a:xfrm>
          <a:prstGeom prst="rect">
            <a:avLst/>
          </a:prstGeom>
          <a:noFill/>
          <a:ln w="9525">
            <a:noFill/>
            <a:miter lim="800000"/>
            <a:headEnd/>
            <a:tailEnd/>
          </a:ln>
        </p:spPr>
      </p:pic>
      <p:sp>
        <p:nvSpPr>
          <p:cNvPr id="57346" name="Rectangle 2"/>
          <p:cNvSpPr>
            <a:spLocks noChangeArrowheads="1"/>
          </p:cNvSpPr>
          <p:nvPr/>
        </p:nvSpPr>
        <p:spPr bwMode="auto">
          <a:xfrm>
            <a:off x="6500826" y="4000504"/>
            <a:ext cx="2017712" cy="1068387"/>
          </a:xfrm>
          <a:prstGeom prst="rect">
            <a:avLst/>
          </a:prstGeom>
          <a:solidFill>
            <a:srgbClr val="FFFFFF"/>
          </a:solidFill>
          <a:ln w="31750">
            <a:solidFill>
              <a:srgbClr val="000000"/>
            </a:solidFill>
            <a:miter lim="800000"/>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s-PE" sz="1100" b="0" i="0" u="none" strike="noStrike" cap="none" normalizeH="0" baseline="0">
                <a:ln>
                  <a:noFill/>
                </a:ln>
                <a:solidFill>
                  <a:schemeClr val="tx1"/>
                </a:solidFill>
                <a:effectLst/>
                <a:latin typeface="Calibri" pitchFamily="34" charset="0"/>
                <a:cs typeface="Arial" pitchFamily="34" charset="0"/>
              </a:rPr>
              <a:t>1.Contacto principal</a:t>
            </a:r>
          </a:p>
          <a:p>
            <a:pPr marL="0" marR="0" lvl="0" indent="0" algn="l" defTabSz="914400" rtl="0" eaLnBrk="1" fontAlgn="base" latinLnBrk="0" hangingPunct="1">
              <a:lnSpc>
                <a:spcPct val="100000"/>
              </a:lnSpc>
              <a:spcBef>
                <a:spcPct val="0"/>
              </a:spcBef>
              <a:spcAft>
                <a:spcPts val="1000"/>
              </a:spcAft>
              <a:buClrTx/>
              <a:buSzTx/>
              <a:buFontTx/>
              <a:buNone/>
              <a:tabLst/>
            </a:pPr>
            <a:r>
              <a:rPr kumimoji="0" lang="es-PE" sz="1100" b="0" i="0" u="none" strike="noStrike" cap="none" normalizeH="0" baseline="0">
                <a:ln>
                  <a:noFill/>
                </a:ln>
                <a:solidFill>
                  <a:schemeClr val="tx1"/>
                </a:solidFill>
                <a:effectLst/>
                <a:latin typeface="Calibri" pitchFamily="34" charset="0"/>
                <a:cs typeface="Arial" pitchFamily="34" charset="0"/>
              </a:rPr>
              <a:t>2.Aisladores soporte</a:t>
            </a:r>
          </a:p>
          <a:p>
            <a:pPr marL="0" marR="0" lvl="0" indent="0" algn="l" defTabSz="914400" rtl="0" eaLnBrk="1" fontAlgn="base" latinLnBrk="0" hangingPunct="1">
              <a:lnSpc>
                <a:spcPct val="100000"/>
              </a:lnSpc>
              <a:spcBef>
                <a:spcPct val="0"/>
              </a:spcBef>
              <a:spcAft>
                <a:spcPts val="1000"/>
              </a:spcAft>
              <a:buClrTx/>
              <a:buSzTx/>
              <a:buFontTx/>
              <a:buNone/>
              <a:tabLst/>
            </a:pPr>
            <a:r>
              <a:rPr kumimoji="0" lang="es-PE" sz="1100" b="0" i="0" u="none" strike="noStrike" cap="none" normalizeH="0" baseline="0">
                <a:ln>
                  <a:noFill/>
                </a:ln>
                <a:solidFill>
                  <a:schemeClr val="tx1"/>
                </a:solidFill>
                <a:effectLst/>
                <a:latin typeface="Calibri" pitchFamily="34" charset="0"/>
                <a:cs typeface="Arial" pitchFamily="34" charset="0"/>
              </a:rPr>
              <a:t>3.Conector para malla a tierra</a:t>
            </a:r>
            <a:endParaRPr kumimoji="0" lang="es-PE" sz="1800" b="0" i="0" u="none" strike="noStrike" cap="none" normalizeH="0" baseline="0">
              <a:ln>
                <a:noFill/>
              </a:ln>
              <a:solidFill>
                <a:schemeClr val="tx1"/>
              </a:solidFill>
              <a:effectLst/>
              <a:latin typeface="Arial" pitchFamily="34" charset="0"/>
              <a:cs typeface="Arial" pitchFamily="34"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Rectángulo redondeado"/>
          <p:cNvSpPr/>
          <p:nvPr/>
        </p:nvSpPr>
        <p:spPr>
          <a:xfrm>
            <a:off x="857224" y="214290"/>
            <a:ext cx="7786742" cy="1214446"/>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s-PE"/>
          </a:p>
        </p:txBody>
      </p:sp>
      <p:sp>
        <p:nvSpPr>
          <p:cNvPr id="2" name="1 Título"/>
          <p:cNvSpPr>
            <a:spLocks noGrp="1"/>
          </p:cNvSpPr>
          <p:nvPr>
            <p:ph type="title"/>
          </p:nvPr>
        </p:nvSpPr>
        <p:spPr/>
        <p:txBody>
          <a:bodyPr>
            <a:normAutofit fontScale="90000"/>
          </a:bodyPr>
          <a:lstStyle/>
          <a:p>
            <a:pPr algn="ctr"/>
            <a:r>
              <a:rPr lang="es-PE" b="1" dirty="0">
                <a:solidFill>
                  <a:srgbClr val="FF0000"/>
                </a:solidFill>
              </a:rPr>
              <a:t>Seccionador de puesta a tierra rápida</a:t>
            </a:r>
          </a:p>
        </p:txBody>
      </p:sp>
      <p:sp>
        <p:nvSpPr>
          <p:cNvPr id="3" name="2 Marcador de contenido"/>
          <p:cNvSpPr>
            <a:spLocks noGrp="1"/>
          </p:cNvSpPr>
          <p:nvPr>
            <p:ph sz="quarter" idx="1"/>
          </p:nvPr>
        </p:nvSpPr>
        <p:spPr/>
        <p:txBody>
          <a:bodyPr/>
          <a:lstStyle/>
          <a:p>
            <a:r>
              <a:rPr lang="es-PE" dirty="0"/>
              <a:t>Tipo apertura vertical </a:t>
            </a:r>
          </a:p>
          <a:p>
            <a:r>
              <a:rPr lang="es-PE" dirty="0"/>
              <a:t>Accionamiento por resorte</a:t>
            </a:r>
          </a:p>
          <a:p>
            <a:endParaRPr lang="es-PE" dirty="0"/>
          </a:p>
        </p:txBody>
      </p:sp>
      <p:pic>
        <p:nvPicPr>
          <p:cNvPr id="4" name="3 Imagen" descr="C:\Users\carlos\Desktop\Sin título.png"/>
          <p:cNvPicPr/>
          <p:nvPr/>
        </p:nvPicPr>
        <p:blipFill>
          <a:blip r:embed="rId2"/>
          <a:srcRect/>
          <a:stretch>
            <a:fillRect/>
          </a:stretch>
        </p:blipFill>
        <p:spPr bwMode="auto">
          <a:xfrm>
            <a:off x="500034" y="3286124"/>
            <a:ext cx="3357586" cy="2579364"/>
          </a:xfrm>
          <a:prstGeom prst="rect">
            <a:avLst/>
          </a:prstGeom>
          <a:noFill/>
          <a:ln w="9525">
            <a:noFill/>
            <a:miter lim="800000"/>
            <a:headEnd/>
            <a:tailEnd/>
          </a:ln>
        </p:spPr>
      </p:pic>
      <p:pic>
        <p:nvPicPr>
          <p:cNvPr id="5" name="4 Imagen" descr="C:\Users\carlos\Desktop\Sin título.png"/>
          <p:cNvPicPr/>
          <p:nvPr/>
        </p:nvPicPr>
        <p:blipFill>
          <a:blip r:embed="rId3"/>
          <a:srcRect/>
          <a:stretch>
            <a:fillRect/>
          </a:stretch>
        </p:blipFill>
        <p:spPr bwMode="auto">
          <a:xfrm>
            <a:off x="4357686" y="2857496"/>
            <a:ext cx="2092218" cy="2992582"/>
          </a:xfrm>
          <a:prstGeom prst="rect">
            <a:avLst/>
          </a:prstGeom>
          <a:noFill/>
          <a:ln w="9525">
            <a:noFill/>
            <a:miter lim="800000"/>
            <a:headEnd/>
            <a:tailEnd/>
          </a:ln>
        </p:spPr>
      </p:pic>
      <p:sp>
        <p:nvSpPr>
          <p:cNvPr id="58370" name="Rectangle 2"/>
          <p:cNvSpPr>
            <a:spLocks noChangeArrowheads="1"/>
          </p:cNvSpPr>
          <p:nvPr/>
        </p:nvSpPr>
        <p:spPr bwMode="auto">
          <a:xfrm>
            <a:off x="6715140" y="3429000"/>
            <a:ext cx="1924050" cy="1495425"/>
          </a:xfrm>
          <a:prstGeom prst="rect">
            <a:avLst/>
          </a:prstGeom>
          <a:solidFill>
            <a:srgbClr val="FFFFFF"/>
          </a:solidFill>
          <a:ln w="31750">
            <a:solidFill>
              <a:srgbClr val="000000"/>
            </a:solidFill>
            <a:miter lim="800000"/>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s-PE" sz="1100" b="0" i="0" u="none" strike="noStrike" cap="none" normalizeH="0" baseline="0">
                <a:ln>
                  <a:noFill/>
                </a:ln>
                <a:solidFill>
                  <a:schemeClr val="tx1"/>
                </a:solidFill>
                <a:effectLst/>
                <a:latin typeface="Calibri" pitchFamily="34" charset="0"/>
                <a:cs typeface="Arial" pitchFamily="34" charset="0"/>
              </a:rPr>
              <a:t>1.Contacto principal</a:t>
            </a:r>
          </a:p>
          <a:p>
            <a:pPr marL="0" marR="0" lvl="0" indent="0" algn="l" defTabSz="914400" rtl="0" eaLnBrk="1" fontAlgn="base" latinLnBrk="0" hangingPunct="1">
              <a:lnSpc>
                <a:spcPct val="100000"/>
              </a:lnSpc>
              <a:spcBef>
                <a:spcPct val="0"/>
              </a:spcBef>
              <a:spcAft>
                <a:spcPts val="1000"/>
              </a:spcAft>
              <a:buClrTx/>
              <a:buSzTx/>
              <a:buFontTx/>
              <a:buNone/>
              <a:tabLst/>
            </a:pPr>
            <a:r>
              <a:rPr kumimoji="0" lang="es-PE" sz="1100" b="0" i="0" u="none" strike="noStrike" cap="none" normalizeH="0" baseline="0">
                <a:ln>
                  <a:noFill/>
                </a:ln>
                <a:solidFill>
                  <a:schemeClr val="tx1"/>
                </a:solidFill>
                <a:effectLst/>
                <a:latin typeface="Calibri" pitchFamily="34" charset="0"/>
                <a:cs typeface="Arial" pitchFamily="34" charset="0"/>
              </a:rPr>
              <a:t>2.Aisladores soporte</a:t>
            </a:r>
          </a:p>
          <a:p>
            <a:pPr marL="0" marR="0" lvl="0" indent="0" algn="l" defTabSz="914400" rtl="0" eaLnBrk="1" fontAlgn="base" latinLnBrk="0" hangingPunct="1">
              <a:lnSpc>
                <a:spcPct val="100000"/>
              </a:lnSpc>
              <a:spcBef>
                <a:spcPct val="0"/>
              </a:spcBef>
              <a:spcAft>
                <a:spcPts val="1000"/>
              </a:spcAft>
              <a:buClrTx/>
              <a:buSzTx/>
              <a:buFontTx/>
              <a:buNone/>
              <a:tabLst/>
            </a:pPr>
            <a:r>
              <a:rPr kumimoji="0" lang="es-PE" sz="1100" b="0" i="0" u="none" strike="noStrike" cap="none" normalizeH="0" baseline="0">
                <a:ln>
                  <a:noFill/>
                </a:ln>
                <a:solidFill>
                  <a:schemeClr val="tx1"/>
                </a:solidFill>
                <a:effectLst/>
                <a:latin typeface="Calibri" pitchFamily="34" charset="0"/>
                <a:cs typeface="Arial" pitchFamily="34" charset="0"/>
              </a:rPr>
              <a:t>3.Conecto A.T.</a:t>
            </a:r>
          </a:p>
          <a:p>
            <a:pPr marL="0" marR="0" lvl="0" indent="0" algn="l" defTabSz="914400" rtl="0" eaLnBrk="1" fontAlgn="base" latinLnBrk="0" hangingPunct="1">
              <a:lnSpc>
                <a:spcPct val="100000"/>
              </a:lnSpc>
              <a:spcBef>
                <a:spcPct val="0"/>
              </a:spcBef>
              <a:spcAft>
                <a:spcPts val="1000"/>
              </a:spcAft>
              <a:buClrTx/>
              <a:buSzTx/>
              <a:buFontTx/>
              <a:buNone/>
              <a:tabLst/>
            </a:pPr>
            <a:r>
              <a:rPr kumimoji="0" lang="es-PE" sz="1100" b="0" i="0" u="none" strike="noStrike" cap="none" normalizeH="0" baseline="0">
                <a:ln>
                  <a:noFill/>
                </a:ln>
                <a:solidFill>
                  <a:schemeClr val="tx1"/>
                </a:solidFill>
                <a:effectLst/>
                <a:latin typeface="Calibri" pitchFamily="34" charset="0"/>
                <a:cs typeface="Arial" pitchFamily="34" charset="0"/>
              </a:rPr>
              <a:t>4.Conector para malla a tierra</a:t>
            </a:r>
          </a:p>
          <a:p>
            <a:pPr marL="0" marR="0" lvl="0" indent="0" algn="l" defTabSz="914400" rtl="0" eaLnBrk="1" fontAlgn="base" latinLnBrk="0" hangingPunct="1">
              <a:lnSpc>
                <a:spcPct val="100000"/>
              </a:lnSpc>
              <a:spcBef>
                <a:spcPct val="0"/>
              </a:spcBef>
              <a:spcAft>
                <a:spcPts val="1000"/>
              </a:spcAft>
              <a:buClrTx/>
              <a:buSzTx/>
              <a:buFontTx/>
              <a:buNone/>
              <a:tabLst/>
            </a:pPr>
            <a:r>
              <a:rPr kumimoji="0" lang="es-PE" sz="1100" b="0" i="0" u="none" strike="noStrike" cap="none" normalizeH="0" baseline="0">
                <a:ln>
                  <a:noFill/>
                </a:ln>
                <a:solidFill>
                  <a:schemeClr val="tx1"/>
                </a:solidFill>
                <a:effectLst/>
                <a:latin typeface="Calibri" pitchFamily="34" charset="0"/>
                <a:cs typeface="Arial" pitchFamily="34" charset="0"/>
              </a:rPr>
              <a:t>5.Mecanismo de operación</a:t>
            </a:r>
            <a:endParaRPr kumimoji="0" lang="es-PE" sz="1800" b="0" i="0" u="none" strike="noStrike" cap="none" normalizeH="0" baseline="0">
              <a:ln>
                <a:noFill/>
              </a:ln>
              <a:solidFill>
                <a:schemeClr val="tx1"/>
              </a:solidFill>
              <a:effectLst/>
              <a:latin typeface="Arial" pitchFamily="34" charset="0"/>
              <a:cs typeface="Arial" pitchFamily="34"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redondeado"/>
          <p:cNvSpPr/>
          <p:nvPr/>
        </p:nvSpPr>
        <p:spPr>
          <a:xfrm>
            <a:off x="857224" y="214290"/>
            <a:ext cx="7786742" cy="1214446"/>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s-PE"/>
          </a:p>
        </p:txBody>
      </p:sp>
      <p:sp>
        <p:nvSpPr>
          <p:cNvPr id="2" name="1 Título"/>
          <p:cNvSpPr>
            <a:spLocks noGrp="1"/>
          </p:cNvSpPr>
          <p:nvPr>
            <p:ph type="title"/>
          </p:nvPr>
        </p:nvSpPr>
        <p:spPr/>
        <p:txBody>
          <a:bodyPr>
            <a:normAutofit fontScale="90000"/>
          </a:bodyPr>
          <a:lstStyle/>
          <a:p>
            <a:pPr algn="ctr"/>
            <a:r>
              <a:rPr lang="es-PE" b="1" dirty="0">
                <a:solidFill>
                  <a:srgbClr val="FF0000"/>
                </a:solidFill>
              </a:rPr>
              <a:t>Pruebas en seccionadores de potencia</a:t>
            </a:r>
          </a:p>
        </p:txBody>
      </p:sp>
      <p:sp>
        <p:nvSpPr>
          <p:cNvPr id="3" name="2 Marcador de contenido"/>
          <p:cNvSpPr>
            <a:spLocks noGrp="1"/>
          </p:cNvSpPr>
          <p:nvPr>
            <p:ph sz="quarter" idx="1"/>
          </p:nvPr>
        </p:nvSpPr>
        <p:spPr/>
        <p:txBody>
          <a:bodyPr>
            <a:normAutofit fontScale="55000" lnSpcReduction="20000"/>
          </a:bodyPr>
          <a:lstStyle/>
          <a:p>
            <a:pPr>
              <a:buNone/>
            </a:pPr>
            <a:r>
              <a:rPr lang="es-PE" dirty="0"/>
              <a:t>Pruebas de rutina</a:t>
            </a:r>
          </a:p>
          <a:p>
            <a:pPr lvl="0"/>
            <a:r>
              <a:rPr lang="es-PE" dirty="0"/>
              <a:t>Tensión aplicada a frecuencia industrial, en seco</a:t>
            </a:r>
          </a:p>
          <a:p>
            <a:pPr lvl="0"/>
            <a:r>
              <a:rPr lang="es-PE" dirty="0"/>
              <a:t>Tensión aplicada en los circuitos auxiliares y de control</a:t>
            </a:r>
          </a:p>
          <a:p>
            <a:pPr lvl="0"/>
            <a:r>
              <a:rPr lang="es-PE" dirty="0"/>
              <a:t>Medida de la resistencia del circuito principal</a:t>
            </a:r>
          </a:p>
          <a:p>
            <a:pPr lvl="0"/>
            <a:r>
              <a:rPr lang="es-PE" dirty="0"/>
              <a:t>Funcionamiento mecánico</a:t>
            </a:r>
          </a:p>
          <a:p>
            <a:pPr>
              <a:buNone/>
            </a:pPr>
            <a:r>
              <a:rPr lang="es-PE" dirty="0"/>
              <a:t>Pruebas tipo</a:t>
            </a:r>
          </a:p>
          <a:p>
            <a:pPr>
              <a:buNone/>
            </a:pPr>
            <a:r>
              <a:rPr lang="es-PE" dirty="0"/>
              <a:t>Pruebas dieléctricas</a:t>
            </a:r>
          </a:p>
          <a:p>
            <a:pPr lvl="0"/>
            <a:r>
              <a:rPr lang="es-PE" dirty="0"/>
              <a:t>Impulso tipo rayo</a:t>
            </a:r>
          </a:p>
          <a:p>
            <a:pPr lvl="0"/>
            <a:r>
              <a:rPr lang="es-PE" dirty="0"/>
              <a:t>Impulso tipo maniobra</a:t>
            </a:r>
          </a:p>
          <a:p>
            <a:pPr lvl="0"/>
            <a:r>
              <a:rPr lang="es-PE" dirty="0"/>
              <a:t>Tensión soportada a frecuencia industrial</a:t>
            </a:r>
          </a:p>
          <a:p>
            <a:pPr lvl="0"/>
            <a:r>
              <a:rPr lang="es-PE" dirty="0"/>
              <a:t>Descargas parciales</a:t>
            </a:r>
          </a:p>
          <a:p>
            <a:pPr lvl="0">
              <a:buNone/>
            </a:pPr>
            <a:r>
              <a:rPr lang="es-PE" dirty="0"/>
              <a:t>Pruebas en circuitos auxiliares y de control</a:t>
            </a:r>
          </a:p>
          <a:p>
            <a:pPr lvl="0"/>
            <a:r>
              <a:rPr lang="es-PE" dirty="0"/>
              <a:t>Tensión de radio interferencia (</a:t>
            </a:r>
            <a:r>
              <a:rPr lang="es-PE" dirty="0" err="1"/>
              <a:t>r.i.v</a:t>
            </a:r>
            <a:r>
              <a:rPr lang="es-PE" dirty="0"/>
              <a:t>)</a:t>
            </a:r>
          </a:p>
          <a:p>
            <a:pPr lvl="0"/>
            <a:r>
              <a:rPr lang="es-PE" dirty="0"/>
              <a:t>Incremento de temperatura</a:t>
            </a:r>
          </a:p>
          <a:p>
            <a:pPr lvl="0"/>
            <a:r>
              <a:rPr lang="es-PE" dirty="0"/>
              <a:t>Medida de la resistencia del circuito principal</a:t>
            </a:r>
          </a:p>
          <a:p>
            <a:pPr lvl="0">
              <a:buNone/>
            </a:pPr>
            <a:r>
              <a:rPr lang="es-PE" dirty="0"/>
              <a:t>Pruebas de corriente pico y de corto tiempo</a:t>
            </a:r>
          </a:p>
          <a:p>
            <a:pPr lvl="0"/>
            <a:r>
              <a:rPr lang="es-PE" dirty="0"/>
              <a:t>Funcionamiento al cierre en corto circuitos para los seccionadores de puesta a tierra</a:t>
            </a:r>
          </a:p>
          <a:p>
            <a:pPr lvl="0"/>
            <a:r>
              <a:rPr lang="es-PE" dirty="0"/>
              <a:t>Funcionamiento y durabilidad mecánica</a:t>
            </a:r>
          </a:p>
          <a:p>
            <a:endParaRPr lang="es-PE" dirty="0"/>
          </a:p>
          <a:p>
            <a:endParaRPr lang="es-PE"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redondeado"/>
          <p:cNvSpPr/>
          <p:nvPr/>
        </p:nvSpPr>
        <p:spPr>
          <a:xfrm>
            <a:off x="857224" y="142852"/>
            <a:ext cx="7786742" cy="1214446"/>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s-PE"/>
          </a:p>
        </p:txBody>
      </p:sp>
      <p:sp>
        <p:nvSpPr>
          <p:cNvPr id="2" name="1 Título"/>
          <p:cNvSpPr>
            <a:spLocks noGrp="1"/>
          </p:cNvSpPr>
          <p:nvPr>
            <p:ph type="title"/>
          </p:nvPr>
        </p:nvSpPr>
        <p:spPr>
          <a:xfrm>
            <a:off x="857224" y="428604"/>
            <a:ext cx="7772400" cy="1143000"/>
          </a:xfrm>
        </p:spPr>
        <p:txBody>
          <a:bodyPr>
            <a:normAutofit fontScale="90000"/>
          </a:bodyPr>
          <a:lstStyle/>
          <a:p>
            <a:pPr algn="ctr"/>
            <a:r>
              <a:rPr lang="es-PE" b="1" dirty="0">
                <a:solidFill>
                  <a:srgbClr val="FF0000"/>
                </a:solidFill>
              </a:rPr>
              <a:t>CONCLUSIONES</a:t>
            </a:r>
            <a:r>
              <a:rPr lang="es-PE" b="1" dirty="0"/>
              <a:t> </a:t>
            </a:r>
            <a:br>
              <a:rPr lang="es-PE" b="1" dirty="0"/>
            </a:br>
            <a:endParaRPr lang="es-PE" dirty="0"/>
          </a:p>
        </p:txBody>
      </p:sp>
      <p:sp>
        <p:nvSpPr>
          <p:cNvPr id="3" name="2 Marcador de contenido"/>
          <p:cNvSpPr>
            <a:spLocks noGrp="1"/>
          </p:cNvSpPr>
          <p:nvPr>
            <p:ph sz="quarter" idx="1"/>
          </p:nvPr>
        </p:nvSpPr>
        <p:spPr/>
        <p:txBody>
          <a:bodyPr>
            <a:normAutofit fontScale="92500" lnSpcReduction="10000"/>
          </a:bodyPr>
          <a:lstStyle/>
          <a:p>
            <a:pPr lvl="0" algn="just"/>
            <a:r>
              <a:rPr lang="es-PE" dirty="0"/>
              <a:t>Saber la características técnicas de elementos de maniobras tanto interruptores como seccionadores  tiene un vital importancia para determinar sus características y  el campo en donde se usara</a:t>
            </a:r>
          </a:p>
          <a:p>
            <a:pPr lvl="0" algn="just"/>
            <a:r>
              <a:rPr lang="es-PE" dirty="0"/>
              <a:t>Los interruptores tienen métodos para poder eliminar el arco eléctrico, en cambio los seccionadores no es por eso que primero en una instalación donde se va a hacer mantenimiento a una parte de los equipos se debe primero actuar sobre el interruptor, luego el seccionador para aislar el equipo de la red.</a:t>
            </a:r>
          </a:p>
          <a:p>
            <a:pPr lvl="0" algn="just"/>
            <a:r>
              <a:rPr lang="es-PE" dirty="0"/>
              <a:t>En la actualidad se realiza interruptores que no tengas SF6 porque es un gas contaminante, aunque las características de estos lo hacen muy eficiente al trabajar en altos voltajes aunque también se ah avanzado mucho en la tecnología de los interruptores en vacio </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dad">
  <a:themeElements>
    <a:clrScheme name="Equida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dad">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dad">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453</TotalTime>
  <Words>1926</Words>
  <Application>Microsoft Office PowerPoint</Application>
  <PresentationFormat>Presentación en pantalla (4:3)</PresentationFormat>
  <Paragraphs>217</Paragraphs>
  <Slides>40</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40</vt:i4>
      </vt:variant>
    </vt:vector>
  </HeadingPairs>
  <TitlesOfParts>
    <vt:vector size="46" baseType="lpstr">
      <vt:lpstr>Arial</vt:lpstr>
      <vt:lpstr>Calibri</vt:lpstr>
      <vt:lpstr>Franklin Gothic Book</vt:lpstr>
      <vt:lpstr>Perpetua</vt:lpstr>
      <vt:lpstr>Wingdings 2</vt:lpstr>
      <vt:lpstr>Equidad</vt:lpstr>
      <vt:lpstr>    </vt:lpstr>
      <vt:lpstr>CONCEPTOS PREVIOS </vt:lpstr>
      <vt:lpstr>ELEMENTO DE MANIOBRA  </vt:lpstr>
      <vt:lpstr>ARCO ELECTRICO </vt:lpstr>
      <vt:lpstr>Causas del arco eléctrico </vt:lpstr>
      <vt:lpstr>Efectos del arco eléctrico </vt:lpstr>
      <vt:lpstr>POLOS EN UN INTERRUPTOR</vt:lpstr>
      <vt:lpstr>CANTIDAD DE VIAS (TIROS)</vt:lpstr>
      <vt:lpstr>INTERRUPTOR </vt:lpstr>
      <vt:lpstr>        FUNCIONAMIENTO DEL             INTERRUPTOR</vt:lpstr>
      <vt:lpstr>El elemento de corte se acciona mecánicamente  mediante un sistema de energía almacenada</vt:lpstr>
      <vt:lpstr>CLASIFICACIÓN SEGÚN EL MEDIO DE EXTINCIÓN DEL ARCO ELÉCTRICO </vt:lpstr>
      <vt:lpstr>Interruptores de gran volumen de aceite</vt:lpstr>
      <vt:lpstr>Ventajas y Desventajas</vt:lpstr>
      <vt:lpstr>Interruptor en vacio </vt:lpstr>
      <vt:lpstr>Ventajas y Desventajas </vt:lpstr>
      <vt:lpstr>Interruptor en hexafluoruro de azufre (SF6)</vt:lpstr>
      <vt:lpstr>Principio de extinción del arco </vt:lpstr>
      <vt:lpstr>Ventajas y desventajas</vt:lpstr>
      <vt:lpstr>Interruptores de aire comprimido </vt:lpstr>
      <vt:lpstr>        Ventajas y Desventajas </vt:lpstr>
      <vt:lpstr>Clasificación de los interruptores según el diseño externo</vt:lpstr>
      <vt:lpstr>Presentación de PowerPoint</vt:lpstr>
      <vt:lpstr>CRITERIOS PARA SU SELECCIÓN</vt:lpstr>
      <vt:lpstr>Pruebas  de Puesta en Servicio</vt:lpstr>
      <vt:lpstr>Criterios para la Aceptación de puesta en servicio</vt:lpstr>
      <vt:lpstr>Tipos de Mantenimiento </vt:lpstr>
      <vt:lpstr>CRITERIOS PARA EL MANTENIMIENTO</vt:lpstr>
      <vt:lpstr>ESPECIFICACIÓN DE UN INTERRUPTOR</vt:lpstr>
      <vt:lpstr>              SECCIONADORES </vt:lpstr>
      <vt:lpstr>CLASIFICACIÓN DE LOS          SECCIONADORES</vt:lpstr>
      <vt:lpstr>Seccionador de Apertura Central</vt:lpstr>
      <vt:lpstr>Seccionadores de doble apertura o rotación central</vt:lpstr>
      <vt:lpstr>Seccionador de apertura vertical y de apertura lateral</vt:lpstr>
      <vt:lpstr>Seccionador pantógrafo</vt:lpstr>
      <vt:lpstr>Seccionador semipantógrafo</vt:lpstr>
      <vt:lpstr>Seccionadores de puesta a tierra</vt:lpstr>
      <vt:lpstr>Seccionador de puesta a tierra rápida</vt:lpstr>
      <vt:lpstr>Pruebas en seccionadores de potencia</vt:lpstr>
      <vt:lpstr>CONCLUSIONES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carlos</dc:creator>
  <cp:lastModifiedBy>Usuario</cp:lastModifiedBy>
  <cp:revision>35</cp:revision>
  <dcterms:created xsi:type="dcterms:W3CDTF">2017-05-23T07:54:12Z</dcterms:created>
  <dcterms:modified xsi:type="dcterms:W3CDTF">2018-04-02T01:38:30Z</dcterms:modified>
</cp:coreProperties>
</file>